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2" r:id="rId7"/>
    <p:sldMasterId id="2147483680" r:id="rId8"/>
  </p:sldMasterIdLst>
  <p:notesMasterIdLst>
    <p:notesMasterId r:id="rId33"/>
  </p:notesMasterIdLst>
  <p:sldIdLst>
    <p:sldId id="305" r:id="rId9"/>
    <p:sldId id="271" r:id="rId10"/>
    <p:sldId id="291" r:id="rId11"/>
    <p:sldId id="293" r:id="rId12"/>
    <p:sldId id="279" r:id="rId13"/>
    <p:sldId id="294" r:id="rId14"/>
    <p:sldId id="290" r:id="rId15"/>
    <p:sldId id="280" r:id="rId16"/>
    <p:sldId id="281" r:id="rId17"/>
    <p:sldId id="282" r:id="rId18"/>
    <p:sldId id="287" r:id="rId19"/>
    <p:sldId id="283" r:id="rId20"/>
    <p:sldId id="300" r:id="rId21"/>
    <p:sldId id="308" r:id="rId22"/>
    <p:sldId id="303" r:id="rId23"/>
    <p:sldId id="295" r:id="rId24"/>
    <p:sldId id="296" r:id="rId25"/>
    <p:sldId id="309" r:id="rId26"/>
    <p:sldId id="298" r:id="rId27"/>
    <p:sldId id="301" r:id="rId28"/>
    <p:sldId id="278" r:id="rId29"/>
    <p:sldId id="302" r:id="rId30"/>
    <p:sldId id="306" r:id="rId31"/>
    <p:sldId id="30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1" autoAdjust="0"/>
    <p:restoredTop sz="90658" autoAdjust="0"/>
  </p:normalViewPr>
  <p:slideViewPr>
    <p:cSldViewPr>
      <p:cViewPr varScale="1">
        <p:scale>
          <a:sx n="95" d="100"/>
          <a:sy n="95" d="100"/>
        </p:scale>
        <p:origin x="1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DCDC4-569E-4362-8C82-F504B66C76DC}" type="doc">
      <dgm:prSet loTypeId="urn:microsoft.com/office/officeart/2005/8/layout/defaul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94826D0-87B9-401A-9D06-2F4FCEC1EC05}">
      <dgm:prSet phldrT="[Text]" custT="1"/>
      <dgm:spPr/>
      <dgm:t>
        <a:bodyPr/>
        <a:lstStyle/>
        <a:p>
          <a:r>
            <a:rPr lang="en-US" sz="1600" b="1" dirty="0" smtClean="0"/>
            <a:t>Army</a:t>
          </a:r>
          <a:endParaRPr lang="en-US" sz="1600" b="1" dirty="0"/>
        </a:p>
      </dgm:t>
    </dgm:pt>
    <dgm:pt modelId="{93D7F6EE-0393-4F0D-BDA9-E927D13F98E0}" type="parTrans" cxnId="{9623F363-C4CF-4792-A85C-3B4D7F1C681B}">
      <dgm:prSet/>
      <dgm:spPr/>
      <dgm:t>
        <a:bodyPr/>
        <a:lstStyle/>
        <a:p>
          <a:endParaRPr lang="en-US" sz="2800" b="1"/>
        </a:p>
      </dgm:t>
    </dgm:pt>
    <dgm:pt modelId="{2F4CBCD5-4A83-472D-8B1B-B9D3E4F53AE5}" type="sibTrans" cxnId="{9623F363-C4CF-4792-A85C-3B4D7F1C681B}">
      <dgm:prSet/>
      <dgm:spPr/>
      <dgm:t>
        <a:bodyPr/>
        <a:lstStyle/>
        <a:p>
          <a:endParaRPr lang="en-US" sz="2800" b="1"/>
        </a:p>
      </dgm:t>
    </dgm:pt>
    <dgm:pt modelId="{F444B51A-8B61-41C8-B523-61365F4DC3F5}">
      <dgm:prSet phldrT="[Text]" custT="1"/>
      <dgm:spPr/>
      <dgm:t>
        <a:bodyPr/>
        <a:lstStyle/>
        <a:p>
          <a:r>
            <a:rPr lang="en-US" sz="1600" b="1" dirty="0" smtClean="0"/>
            <a:t>TMA Army / MEDCOM</a:t>
          </a:r>
          <a:endParaRPr lang="en-US" sz="1600" b="1" dirty="0"/>
        </a:p>
      </dgm:t>
    </dgm:pt>
    <dgm:pt modelId="{56B29AB3-DFDC-4C4D-95E8-8E2F538AAE38}" type="parTrans" cxnId="{FD640BF3-E151-43F9-A9F9-92E5429FCE7A}">
      <dgm:prSet/>
      <dgm:spPr/>
      <dgm:t>
        <a:bodyPr/>
        <a:lstStyle/>
        <a:p>
          <a:endParaRPr lang="en-US" sz="2800" b="1"/>
        </a:p>
      </dgm:t>
    </dgm:pt>
    <dgm:pt modelId="{7021EF08-9AE5-46A7-80EF-B1DA5B9C3C69}" type="sibTrans" cxnId="{FD640BF3-E151-43F9-A9F9-92E5429FCE7A}">
      <dgm:prSet/>
      <dgm:spPr/>
      <dgm:t>
        <a:bodyPr/>
        <a:lstStyle/>
        <a:p>
          <a:endParaRPr lang="en-US" sz="2800" b="1"/>
        </a:p>
      </dgm:t>
    </dgm:pt>
    <dgm:pt modelId="{57102087-13CA-439A-9CBE-DFC2C6DCF6C4}">
      <dgm:prSet phldrT="[Text]" custT="1"/>
      <dgm:spPr/>
      <dgm:t>
        <a:bodyPr/>
        <a:lstStyle/>
        <a:p>
          <a:r>
            <a:rPr lang="en-US" sz="1600" b="1" dirty="0" smtClean="0"/>
            <a:t>CBDP</a:t>
          </a:r>
          <a:endParaRPr lang="en-US" sz="1600" b="1" dirty="0"/>
        </a:p>
      </dgm:t>
    </dgm:pt>
    <dgm:pt modelId="{062080C0-A703-48BA-A341-A4AA2689337A}" type="parTrans" cxnId="{6398F8B4-A94D-46A0-842A-B770DEE8DDF7}">
      <dgm:prSet/>
      <dgm:spPr/>
      <dgm:t>
        <a:bodyPr/>
        <a:lstStyle/>
        <a:p>
          <a:endParaRPr lang="en-US" sz="2800" b="1"/>
        </a:p>
      </dgm:t>
    </dgm:pt>
    <dgm:pt modelId="{1AA8AD6A-DD84-424D-9963-717A43CA2A84}" type="sibTrans" cxnId="{6398F8B4-A94D-46A0-842A-B770DEE8DDF7}">
      <dgm:prSet/>
      <dgm:spPr/>
      <dgm:t>
        <a:bodyPr/>
        <a:lstStyle/>
        <a:p>
          <a:endParaRPr lang="en-US" sz="2800" b="1"/>
        </a:p>
      </dgm:t>
    </dgm:pt>
    <dgm:pt modelId="{5074107A-0DAF-42EC-80A0-5C8FB53106D5}">
      <dgm:prSet phldrT="[Text]" custT="1"/>
      <dgm:spPr/>
      <dgm:t>
        <a:bodyPr/>
        <a:lstStyle/>
        <a:p>
          <a:r>
            <a:rPr lang="en-US" sz="1600" b="1" dirty="0" smtClean="0"/>
            <a:t>DARPA</a:t>
          </a:r>
          <a:endParaRPr lang="en-US" sz="1600" b="1" dirty="0"/>
        </a:p>
      </dgm:t>
    </dgm:pt>
    <dgm:pt modelId="{E60CC855-F406-4491-ABDF-4028EE97A375}" type="parTrans" cxnId="{D7B62B05-1034-444C-BB0B-837C19E23E5E}">
      <dgm:prSet/>
      <dgm:spPr/>
      <dgm:t>
        <a:bodyPr/>
        <a:lstStyle/>
        <a:p>
          <a:endParaRPr lang="en-US" sz="2800" b="1"/>
        </a:p>
      </dgm:t>
    </dgm:pt>
    <dgm:pt modelId="{44359F1A-67FD-441C-9EEE-3B63ECA9875A}" type="sibTrans" cxnId="{D7B62B05-1034-444C-BB0B-837C19E23E5E}">
      <dgm:prSet/>
      <dgm:spPr/>
      <dgm:t>
        <a:bodyPr/>
        <a:lstStyle/>
        <a:p>
          <a:endParaRPr lang="en-US" sz="2800" b="1"/>
        </a:p>
      </dgm:t>
    </dgm:pt>
    <dgm:pt modelId="{787499CD-EEB5-4323-8449-0D82F9679A97}">
      <dgm:prSet phldrT="[Text]" custT="1"/>
      <dgm:spPr/>
      <dgm:t>
        <a:bodyPr/>
        <a:lstStyle/>
        <a:p>
          <a:r>
            <a:rPr lang="en-US" sz="1600" b="1" dirty="0" smtClean="0"/>
            <a:t>DAU</a:t>
          </a:r>
          <a:endParaRPr lang="en-US" sz="1600" b="1" dirty="0"/>
        </a:p>
      </dgm:t>
    </dgm:pt>
    <dgm:pt modelId="{ECE5E6A6-85D9-4FD6-9A6C-0B5AD4DF8523}" type="parTrans" cxnId="{BAAC7683-40D5-4BB1-AA01-187CD2ED3ACC}">
      <dgm:prSet/>
      <dgm:spPr/>
      <dgm:t>
        <a:bodyPr/>
        <a:lstStyle/>
        <a:p>
          <a:endParaRPr lang="en-US" sz="2800" b="1"/>
        </a:p>
      </dgm:t>
    </dgm:pt>
    <dgm:pt modelId="{B73DFEA3-6F11-49F9-917F-253E91FD3A39}" type="sibTrans" cxnId="{BAAC7683-40D5-4BB1-AA01-187CD2ED3ACC}">
      <dgm:prSet/>
      <dgm:spPr/>
      <dgm:t>
        <a:bodyPr/>
        <a:lstStyle/>
        <a:p>
          <a:endParaRPr lang="en-US" sz="2800" b="1"/>
        </a:p>
      </dgm:t>
    </dgm:pt>
    <dgm:pt modelId="{6C94A3D5-C4C0-410F-BF39-0AC739C856F9}">
      <dgm:prSet phldrT="[Text]" custT="1"/>
      <dgm:spPr/>
      <dgm:t>
        <a:bodyPr/>
        <a:lstStyle/>
        <a:p>
          <a:r>
            <a:rPr lang="en-US" sz="1600" b="1" i="0" u="none" dirty="0" smtClean="0"/>
            <a:t>DCAA</a:t>
          </a:r>
          <a:endParaRPr lang="en-US" sz="1600" b="1" dirty="0"/>
        </a:p>
      </dgm:t>
    </dgm:pt>
    <dgm:pt modelId="{90102569-F756-4BBC-8F39-1050AAA88238}" type="parTrans" cxnId="{CAA1054F-E5A6-40C9-BE8E-BB74F2EB925B}">
      <dgm:prSet/>
      <dgm:spPr/>
      <dgm:t>
        <a:bodyPr/>
        <a:lstStyle/>
        <a:p>
          <a:endParaRPr lang="en-US" sz="2800" b="1"/>
        </a:p>
      </dgm:t>
    </dgm:pt>
    <dgm:pt modelId="{94D09457-4B54-4BC6-94C2-3A5AB512BAF2}" type="sibTrans" cxnId="{CAA1054F-E5A6-40C9-BE8E-BB74F2EB925B}">
      <dgm:prSet/>
      <dgm:spPr/>
      <dgm:t>
        <a:bodyPr/>
        <a:lstStyle/>
        <a:p>
          <a:endParaRPr lang="en-US" sz="2800" b="1"/>
        </a:p>
      </dgm:t>
    </dgm:pt>
    <dgm:pt modelId="{1433BCAF-7029-4BBD-AA1B-66D1227040D4}">
      <dgm:prSet custT="1"/>
      <dgm:spPr/>
      <dgm:t>
        <a:bodyPr/>
        <a:lstStyle/>
        <a:p>
          <a:r>
            <a:rPr lang="en-US" sz="1600" b="1" i="0" u="none" smtClean="0"/>
            <a:t>DCMA</a:t>
          </a:r>
          <a:endParaRPr lang="en-US" sz="1600" b="1"/>
        </a:p>
      </dgm:t>
    </dgm:pt>
    <dgm:pt modelId="{279A9423-0552-4703-9D41-A1AA25785DED}" type="parTrans" cxnId="{3897B2E6-9D60-461B-A035-964E851EFC6C}">
      <dgm:prSet/>
      <dgm:spPr/>
      <dgm:t>
        <a:bodyPr/>
        <a:lstStyle/>
        <a:p>
          <a:endParaRPr lang="en-US" sz="2800" b="1"/>
        </a:p>
      </dgm:t>
    </dgm:pt>
    <dgm:pt modelId="{A715CAFA-4631-4BD4-8498-79EF75EED758}" type="sibTrans" cxnId="{3897B2E6-9D60-461B-A035-964E851EFC6C}">
      <dgm:prSet/>
      <dgm:spPr/>
      <dgm:t>
        <a:bodyPr/>
        <a:lstStyle/>
        <a:p>
          <a:endParaRPr lang="en-US" sz="2800" b="1"/>
        </a:p>
      </dgm:t>
    </dgm:pt>
    <dgm:pt modelId="{3B8FA1B6-FF4A-4C83-B172-E5535F727A9C}">
      <dgm:prSet custT="1"/>
      <dgm:spPr/>
      <dgm:t>
        <a:bodyPr/>
        <a:lstStyle/>
        <a:p>
          <a:r>
            <a:rPr lang="en-US" sz="1600" b="1" i="0" u="none" smtClean="0"/>
            <a:t>DECA</a:t>
          </a:r>
          <a:endParaRPr lang="en-US" sz="1600" b="1"/>
        </a:p>
      </dgm:t>
    </dgm:pt>
    <dgm:pt modelId="{1C2956E8-8A2F-4FEF-AEDD-2874369F69FC}" type="parTrans" cxnId="{500F9044-23BD-471E-BC12-7933A0F7B358}">
      <dgm:prSet/>
      <dgm:spPr/>
      <dgm:t>
        <a:bodyPr/>
        <a:lstStyle/>
        <a:p>
          <a:endParaRPr lang="en-US" sz="2800" b="1"/>
        </a:p>
      </dgm:t>
    </dgm:pt>
    <dgm:pt modelId="{12B51F11-B0D8-48B5-AE10-CFDAE95CC2C2}" type="sibTrans" cxnId="{500F9044-23BD-471E-BC12-7933A0F7B358}">
      <dgm:prSet/>
      <dgm:spPr/>
      <dgm:t>
        <a:bodyPr/>
        <a:lstStyle/>
        <a:p>
          <a:endParaRPr lang="en-US" sz="2800" b="1"/>
        </a:p>
      </dgm:t>
    </dgm:pt>
    <dgm:pt modelId="{388EC0FB-04C5-482A-9622-85238D0B9905}">
      <dgm:prSet custT="1"/>
      <dgm:spPr/>
      <dgm:t>
        <a:bodyPr/>
        <a:lstStyle/>
        <a:p>
          <a:r>
            <a:rPr lang="en-US" sz="1600" b="1" i="0" u="none" dirty="0" smtClean="0"/>
            <a:t>DPAA</a:t>
          </a:r>
          <a:endParaRPr lang="en-US" sz="1600" b="1" dirty="0"/>
        </a:p>
      </dgm:t>
    </dgm:pt>
    <dgm:pt modelId="{68E2C4EB-2B13-4A76-B5D4-71CB521FFE76}" type="parTrans" cxnId="{30673B62-63D8-4BAB-9D1F-B04AE3912999}">
      <dgm:prSet/>
      <dgm:spPr/>
      <dgm:t>
        <a:bodyPr/>
        <a:lstStyle/>
        <a:p>
          <a:endParaRPr lang="en-US" sz="2800" b="1"/>
        </a:p>
      </dgm:t>
    </dgm:pt>
    <dgm:pt modelId="{BB883DF3-E096-40CE-B0CB-CAC360B191F4}" type="sibTrans" cxnId="{30673B62-63D8-4BAB-9D1F-B04AE3912999}">
      <dgm:prSet/>
      <dgm:spPr/>
      <dgm:t>
        <a:bodyPr/>
        <a:lstStyle/>
        <a:p>
          <a:endParaRPr lang="en-US" sz="2800" b="1"/>
        </a:p>
      </dgm:t>
    </dgm:pt>
    <dgm:pt modelId="{C5FE518E-E3A6-4B34-BA6F-3F0A431C1BF8}">
      <dgm:prSet custT="1"/>
      <dgm:spPr/>
      <dgm:t>
        <a:bodyPr/>
        <a:lstStyle/>
        <a:p>
          <a:r>
            <a:rPr lang="en-US" sz="1600" b="1" i="0" u="none" smtClean="0"/>
            <a:t>DHRA</a:t>
          </a:r>
          <a:endParaRPr lang="en-US" sz="1600" b="1"/>
        </a:p>
      </dgm:t>
    </dgm:pt>
    <dgm:pt modelId="{761CE4E4-E311-4F68-AF61-7E3924D6203A}" type="parTrans" cxnId="{C7DF3F81-2EAD-4D61-8CEA-5AE356D9D0FF}">
      <dgm:prSet/>
      <dgm:spPr/>
      <dgm:t>
        <a:bodyPr/>
        <a:lstStyle/>
        <a:p>
          <a:endParaRPr lang="en-US" sz="2800" b="1"/>
        </a:p>
      </dgm:t>
    </dgm:pt>
    <dgm:pt modelId="{23A765EE-9C7F-4269-A83D-D249A69B2A71}" type="sibTrans" cxnId="{C7DF3F81-2EAD-4D61-8CEA-5AE356D9D0FF}">
      <dgm:prSet/>
      <dgm:spPr/>
      <dgm:t>
        <a:bodyPr/>
        <a:lstStyle/>
        <a:p>
          <a:endParaRPr lang="en-US" sz="2800" b="1"/>
        </a:p>
      </dgm:t>
    </dgm:pt>
    <dgm:pt modelId="{4BD1764F-AB54-4496-8D05-FF6BFB352355}">
      <dgm:prSet custT="1"/>
      <dgm:spPr/>
      <dgm:t>
        <a:bodyPr/>
        <a:lstStyle/>
        <a:p>
          <a:r>
            <a:rPr lang="en-US" sz="1600" b="1" i="0" u="none" smtClean="0"/>
            <a:t>DISA</a:t>
          </a:r>
          <a:endParaRPr lang="en-US" sz="1600" b="1"/>
        </a:p>
      </dgm:t>
    </dgm:pt>
    <dgm:pt modelId="{A9C12C4B-C017-47C5-B964-1C5466AC3A99}" type="parTrans" cxnId="{6A697619-528A-4D20-A379-421C07524995}">
      <dgm:prSet/>
      <dgm:spPr/>
      <dgm:t>
        <a:bodyPr/>
        <a:lstStyle/>
        <a:p>
          <a:endParaRPr lang="en-US" sz="2800" b="1"/>
        </a:p>
      </dgm:t>
    </dgm:pt>
    <dgm:pt modelId="{0D0B7B15-5AAC-4794-B5D1-22271DADDB6D}" type="sibTrans" cxnId="{6A697619-528A-4D20-A379-421C07524995}">
      <dgm:prSet/>
      <dgm:spPr/>
      <dgm:t>
        <a:bodyPr/>
        <a:lstStyle/>
        <a:p>
          <a:endParaRPr lang="en-US" sz="2800" b="1"/>
        </a:p>
      </dgm:t>
    </dgm:pt>
    <dgm:pt modelId="{427C517F-3EDD-4457-8A42-C05A85793868}">
      <dgm:prSet custT="1"/>
      <dgm:spPr/>
      <dgm:t>
        <a:bodyPr/>
        <a:lstStyle/>
        <a:p>
          <a:r>
            <a:rPr lang="en-US" sz="1600" b="1" i="0" u="none" dirty="0" smtClean="0"/>
            <a:t>DLA</a:t>
          </a:r>
          <a:endParaRPr lang="en-US" sz="1600" b="1" dirty="0"/>
        </a:p>
      </dgm:t>
    </dgm:pt>
    <dgm:pt modelId="{1FE52700-C3BC-46A5-9902-141A6C2488BA}" type="parTrans" cxnId="{81A57ABF-CD41-4615-8A13-A75C581AC700}">
      <dgm:prSet/>
      <dgm:spPr/>
      <dgm:t>
        <a:bodyPr/>
        <a:lstStyle/>
        <a:p>
          <a:endParaRPr lang="en-US" sz="2800" b="1"/>
        </a:p>
      </dgm:t>
    </dgm:pt>
    <dgm:pt modelId="{AB8E447F-74AB-4782-AAF4-59B8644A059F}" type="sibTrans" cxnId="{81A57ABF-CD41-4615-8A13-A75C581AC700}">
      <dgm:prSet/>
      <dgm:spPr/>
      <dgm:t>
        <a:bodyPr/>
        <a:lstStyle/>
        <a:p>
          <a:endParaRPr lang="en-US" sz="2800" b="1"/>
        </a:p>
      </dgm:t>
    </dgm:pt>
    <dgm:pt modelId="{97F46324-8600-43B4-AD40-11C77F58FF06}">
      <dgm:prSet custT="1"/>
      <dgm:spPr/>
      <dgm:t>
        <a:bodyPr/>
        <a:lstStyle/>
        <a:p>
          <a:r>
            <a:rPr lang="en-US" sz="1600" b="1" i="0" u="none" smtClean="0"/>
            <a:t>DMA</a:t>
          </a:r>
          <a:endParaRPr lang="en-US" sz="1600" b="1"/>
        </a:p>
      </dgm:t>
    </dgm:pt>
    <dgm:pt modelId="{925BB758-04FC-421D-B011-B40FC45312D3}" type="parTrans" cxnId="{8EA38A66-44C5-4809-9C75-1863BEA13F95}">
      <dgm:prSet/>
      <dgm:spPr/>
      <dgm:t>
        <a:bodyPr/>
        <a:lstStyle/>
        <a:p>
          <a:endParaRPr lang="en-US" sz="2800" b="1"/>
        </a:p>
      </dgm:t>
    </dgm:pt>
    <dgm:pt modelId="{A533DAC8-6626-456D-841D-A85B910CD4CA}" type="sibTrans" cxnId="{8EA38A66-44C5-4809-9C75-1863BEA13F95}">
      <dgm:prSet/>
      <dgm:spPr/>
      <dgm:t>
        <a:bodyPr/>
        <a:lstStyle/>
        <a:p>
          <a:endParaRPr lang="en-US" sz="2800" b="1"/>
        </a:p>
      </dgm:t>
    </dgm:pt>
    <dgm:pt modelId="{D084CF91-CE67-472B-AE0E-818B33D47803}">
      <dgm:prSet custT="1"/>
      <dgm:spPr/>
      <dgm:t>
        <a:bodyPr/>
        <a:lstStyle/>
        <a:p>
          <a:r>
            <a:rPr lang="en-US" sz="1600" b="1" i="0" u="none" smtClean="0"/>
            <a:t>DODEA</a:t>
          </a:r>
          <a:endParaRPr lang="en-US" sz="1600" b="1"/>
        </a:p>
      </dgm:t>
    </dgm:pt>
    <dgm:pt modelId="{BC69B56C-A6F5-407B-AFF2-ABD2FFD38761}" type="parTrans" cxnId="{0D897C66-2952-4ABE-AF1D-57571C11C3D1}">
      <dgm:prSet/>
      <dgm:spPr/>
      <dgm:t>
        <a:bodyPr/>
        <a:lstStyle/>
        <a:p>
          <a:endParaRPr lang="en-US" sz="2800" b="1"/>
        </a:p>
      </dgm:t>
    </dgm:pt>
    <dgm:pt modelId="{9A4EECC5-4734-44B5-8A40-2E4A71262895}" type="sibTrans" cxnId="{0D897C66-2952-4ABE-AF1D-57571C11C3D1}">
      <dgm:prSet/>
      <dgm:spPr/>
      <dgm:t>
        <a:bodyPr/>
        <a:lstStyle/>
        <a:p>
          <a:endParaRPr lang="en-US" sz="2800" b="1"/>
        </a:p>
      </dgm:t>
    </dgm:pt>
    <dgm:pt modelId="{110AF05D-21C2-43BE-A382-5FE1E776424B}">
      <dgm:prSet custT="1"/>
      <dgm:spPr/>
      <dgm:t>
        <a:bodyPr/>
        <a:lstStyle/>
        <a:p>
          <a:r>
            <a:rPr lang="en-US" sz="1600" b="1" i="0" u="none" smtClean="0"/>
            <a:t>DODIG</a:t>
          </a:r>
          <a:endParaRPr lang="en-US" sz="1600" b="1"/>
        </a:p>
      </dgm:t>
    </dgm:pt>
    <dgm:pt modelId="{12FCD785-ED43-474B-91E9-489476CA8F87}" type="parTrans" cxnId="{A72CAB0A-E09D-4A79-87BD-EF5B6D3D060E}">
      <dgm:prSet/>
      <dgm:spPr/>
      <dgm:t>
        <a:bodyPr/>
        <a:lstStyle/>
        <a:p>
          <a:endParaRPr lang="en-US" sz="2800" b="1"/>
        </a:p>
      </dgm:t>
    </dgm:pt>
    <dgm:pt modelId="{F6A99A91-60E1-487B-B699-2255A89D1CDD}" type="sibTrans" cxnId="{A72CAB0A-E09D-4A79-87BD-EF5B6D3D060E}">
      <dgm:prSet/>
      <dgm:spPr/>
      <dgm:t>
        <a:bodyPr/>
        <a:lstStyle/>
        <a:p>
          <a:endParaRPr lang="en-US" sz="2800" b="1"/>
        </a:p>
      </dgm:t>
    </dgm:pt>
    <dgm:pt modelId="{BFF4C628-3B79-471C-8EC4-A0B824281B95}">
      <dgm:prSet custT="1"/>
      <dgm:spPr/>
      <dgm:t>
        <a:bodyPr/>
        <a:lstStyle/>
        <a:p>
          <a:r>
            <a:rPr lang="en-US" sz="1600" b="1" i="0" u="none" dirty="0" smtClean="0"/>
            <a:t>DSCA</a:t>
          </a:r>
          <a:endParaRPr lang="en-US" sz="1600" b="1" dirty="0"/>
        </a:p>
      </dgm:t>
    </dgm:pt>
    <dgm:pt modelId="{975434A6-EE5F-4E36-9656-75B6557428E1}" type="parTrans" cxnId="{A18D4345-8EB2-447A-8037-68389D7CBA97}">
      <dgm:prSet/>
      <dgm:spPr/>
      <dgm:t>
        <a:bodyPr/>
        <a:lstStyle/>
        <a:p>
          <a:endParaRPr lang="en-US" sz="2800" b="1"/>
        </a:p>
      </dgm:t>
    </dgm:pt>
    <dgm:pt modelId="{4DC8A56A-C41A-481A-A254-10C1FF46A05D}" type="sibTrans" cxnId="{A18D4345-8EB2-447A-8037-68389D7CBA97}">
      <dgm:prSet/>
      <dgm:spPr/>
      <dgm:t>
        <a:bodyPr/>
        <a:lstStyle/>
        <a:p>
          <a:endParaRPr lang="en-US" sz="2800" b="1"/>
        </a:p>
      </dgm:t>
    </dgm:pt>
    <dgm:pt modelId="{0B2B9522-FCBF-4246-B8BB-2C8AD6A0B317}">
      <dgm:prSet custT="1"/>
      <dgm:spPr/>
      <dgm:t>
        <a:bodyPr/>
        <a:lstStyle/>
        <a:p>
          <a:r>
            <a:rPr lang="en-US" sz="1600" b="1" i="0" u="none" dirty="0" smtClean="0"/>
            <a:t>DSS</a:t>
          </a:r>
          <a:endParaRPr lang="en-US" sz="1600" b="1" dirty="0"/>
        </a:p>
      </dgm:t>
    </dgm:pt>
    <dgm:pt modelId="{B029F6C2-2A2E-4F97-9191-14D0A5C0A9D6}" type="parTrans" cxnId="{C83DAB04-9D4E-4227-B1EC-5C3E5A880875}">
      <dgm:prSet/>
      <dgm:spPr/>
      <dgm:t>
        <a:bodyPr/>
        <a:lstStyle/>
        <a:p>
          <a:endParaRPr lang="en-US" sz="2800" b="1"/>
        </a:p>
      </dgm:t>
    </dgm:pt>
    <dgm:pt modelId="{456A3697-071E-4C4A-9F01-D432EF794E50}" type="sibTrans" cxnId="{C83DAB04-9D4E-4227-B1EC-5C3E5A880875}">
      <dgm:prSet/>
      <dgm:spPr/>
      <dgm:t>
        <a:bodyPr/>
        <a:lstStyle/>
        <a:p>
          <a:endParaRPr lang="en-US" sz="2800" b="1"/>
        </a:p>
      </dgm:t>
    </dgm:pt>
    <dgm:pt modelId="{57EC0C7B-BCC9-450A-85FC-DE898E520764}">
      <dgm:prSet custT="1"/>
      <dgm:spPr/>
      <dgm:t>
        <a:bodyPr/>
        <a:lstStyle/>
        <a:p>
          <a:r>
            <a:rPr lang="en-US" sz="1600" b="1" i="0" u="none" smtClean="0"/>
            <a:t>DTRA</a:t>
          </a:r>
          <a:endParaRPr lang="en-US" sz="1600" b="1"/>
        </a:p>
      </dgm:t>
    </dgm:pt>
    <dgm:pt modelId="{420E7CB9-FFCE-4EE5-ADF8-60B249D6A272}" type="parTrans" cxnId="{DDB52EED-0F5A-4DAB-BC62-C9774BDA25AD}">
      <dgm:prSet/>
      <dgm:spPr/>
      <dgm:t>
        <a:bodyPr/>
        <a:lstStyle/>
        <a:p>
          <a:endParaRPr lang="en-US" sz="2800" b="1"/>
        </a:p>
      </dgm:t>
    </dgm:pt>
    <dgm:pt modelId="{04AD4359-DC68-4BC4-8DA9-E614B9F80851}" type="sibTrans" cxnId="{DDB52EED-0F5A-4DAB-BC62-C9774BDA25AD}">
      <dgm:prSet/>
      <dgm:spPr/>
      <dgm:t>
        <a:bodyPr/>
        <a:lstStyle/>
        <a:p>
          <a:endParaRPr lang="en-US" sz="2800" b="1"/>
        </a:p>
      </dgm:t>
    </dgm:pt>
    <dgm:pt modelId="{5FDF727D-6D96-48B2-86BE-54A5BD469F43}">
      <dgm:prSet custT="1"/>
      <dgm:spPr/>
      <dgm:t>
        <a:bodyPr/>
        <a:lstStyle/>
        <a:p>
          <a:r>
            <a:rPr lang="en-US" sz="1600" b="1" i="0" u="none" smtClean="0"/>
            <a:t>MDA</a:t>
          </a:r>
          <a:endParaRPr lang="en-US" sz="1600" b="1"/>
        </a:p>
      </dgm:t>
    </dgm:pt>
    <dgm:pt modelId="{1F26C397-AA19-4106-99B2-CD47C281CD77}" type="parTrans" cxnId="{89F38459-0295-4D60-96F1-238914C2388F}">
      <dgm:prSet/>
      <dgm:spPr/>
      <dgm:t>
        <a:bodyPr/>
        <a:lstStyle/>
        <a:p>
          <a:endParaRPr lang="en-US" sz="2800" b="1"/>
        </a:p>
      </dgm:t>
    </dgm:pt>
    <dgm:pt modelId="{C405C1E3-A5AE-4495-91BC-A610AC837B2C}" type="sibTrans" cxnId="{89F38459-0295-4D60-96F1-238914C2388F}">
      <dgm:prSet/>
      <dgm:spPr/>
      <dgm:t>
        <a:bodyPr/>
        <a:lstStyle/>
        <a:p>
          <a:endParaRPr lang="en-US" sz="2800" b="1"/>
        </a:p>
      </dgm:t>
    </dgm:pt>
    <dgm:pt modelId="{9912B4B3-25EF-4901-8C30-AFA0DD6A6639}">
      <dgm:prSet custT="1"/>
      <dgm:spPr/>
      <dgm:t>
        <a:bodyPr/>
        <a:lstStyle/>
        <a:p>
          <a:r>
            <a:rPr lang="en-US" sz="1600" b="1" i="0" u="none" dirty="0" smtClean="0"/>
            <a:t>MSC Navy</a:t>
          </a:r>
          <a:endParaRPr lang="en-US" sz="1600" b="1" dirty="0"/>
        </a:p>
      </dgm:t>
    </dgm:pt>
    <dgm:pt modelId="{17BDE3F0-8D56-4843-942F-E4B5E16175E5}" type="parTrans" cxnId="{E3313062-54A5-43C8-9D28-30CF8DC97356}">
      <dgm:prSet/>
      <dgm:spPr/>
      <dgm:t>
        <a:bodyPr/>
        <a:lstStyle/>
        <a:p>
          <a:endParaRPr lang="en-US" sz="2800" b="1"/>
        </a:p>
      </dgm:t>
    </dgm:pt>
    <dgm:pt modelId="{71ACF61A-41C9-473D-A615-4CA34B838128}" type="sibTrans" cxnId="{E3313062-54A5-43C8-9D28-30CF8DC97356}">
      <dgm:prSet/>
      <dgm:spPr/>
      <dgm:t>
        <a:bodyPr/>
        <a:lstStyle/>
        <a:p>
          <a:endParaRPr lang="en-US" sz="2800" b="1"/>
        </a:p>
      </dgm:t>
    </dgm:pt>
    <dgm:pt modelId="{B4C8E511-9FD1-407A-9D6F-CB6715E383F8}">
      <dgm:prSet custT="1"/>
      <dgm:spPr/>
      <dgm:t>
        <a:bodyPr/>
        <a:lstStyle/>
        <a:p>
          <a:r>
            <a:rPr lang="en-US" sz="1600" b="1" i="0" u="none" dirty="0" smtClean="0"/>
            <a:t>MSC TRANSCOM</a:t>
          </a:r>
          <a:endParaRPr lang="en-US" sz="1600" b="1" dirty="0"/>
        </a:p>
      </dgm:t>
    </dgm:pt>
    <dgm:pt modelId="{BA9809B8-3C23-4481-BF2B-93BAA179A39E}" type="parTrans" cxnId="{1325D68F-831F-41CF-ABF0-3E32A4E56D87}">
      <dgm:prSet/>
      <dgm:spPr/>
      <dgm:t>
        <a:bodyPr/>
        <a:lstStyle/>
        <a:p>
          <a:endParaRPr lang="en-US" sz="2800" b="1"/>
        </a:p>
      </dgm:t>
    </dgm:pt>
    <dgm:pt modelId="{65F439EA-DBBB-4DF2-92BA-65BD67B14296}" type="sibTrans" cxnId="{1325D68F-831F-41CF-ABF0-3E32A4E56D87}">
      <dgm:prSet/>
      <dgm:spPr/>
      <dgm:t>
        <a:bodyPr/>
        <a:lstStyle/>
        <a:p>
          <a:endParaRPr lang="en-US" sz="2800" b="1"/>
        </a:p>
      </dgm:t>
    </dgm:pt>
    <dgm:pt modelId="{AB234665-B792-479B-AD55-052767BDB5E7}">
      <dgm:prSet custT="1"/>
      <dgm:spPr/>
      <dgm:t>
        <a:bodyPr/>
        <a:lstStyle/>
        <a:p>
          <a:r>
            <a:rPr lang="en-US" sz="1600" b="1" i="0" u="none" smtClean="0"/>
            <a:t>NAVY</a:t>
          </a:r>
          <a:endParaRPr lang="en-US" sz="1600" b="1"/>
        </a:p>
      </dgm:t>
    </dgm:pt>
    <dgm:pt modelId="{687D062B-B1D7-4A74-966F-F4F2DD733071}" type="parTrans" cxnId="{36718560-69C1-4809-B2FD-B2C54659B1A2}">
      <dgm:prSet/>
      <dgm:spPr/>
      <dgm:t>
        <a:bodyPr/>
        <a:lstStyle/>
        <a:p>
          <a:endParaRPr lang="en-US" sz="2800" b="1"/>
        </a:p>
      </dgm:t>
    </dgm:pt>
    <dgm:pt modelId="{A23E75A6-4F2D-4EEE-A72F-364BF571AFB2}" type="sibTrans" cxnId="{36718560-69C1-4809-B2FD-B2C54659B1A2}">
      <dgm:prSet/>
      <dgm:spPr/>
      <dgm:t>
        <a:bodyPr/>
        <a:lstStyle/>
        <a:p>
          <a:endParaRPr lang="en-US" sz="2800" b="1"/>
        </a:p>
      </dgm:t>
    </dgm:pt>
    <dgm:pt modelId="{EDE93E05-2088-4024-89C9-2FA345D2A38D}">
      <dgm:prSet custT="1"/>
      <dgm:spPr/>
      <dgm:t>
        <a:bodyPr/>
        <a:lstStyle/>
        <a:p>
          <a:r>
            <a:rPr lang="en-US" sz="1600" b="1" i="0" u="none" smtClean="0"/>
            <a:t>SDDC</a:t>
          </a:r>
          <a:endParaRPr lang="en-US" sz="1600" b="1"/>
        </a:p>
      </dgm:t>
    </dgm:pt>
    <dgm:pt modelId="{0925ED91-B794-4BC5-B8B6-E399D3C7F5EA}" type="parTrans" cxnId="{9B9EF232-ADF8-425C-90DB-559BF5905ECA}">
      <dgm:prSet/>
      <dgm:spPr/>
      <dgm:t>
        <a:bodyPr/>
        <a:lstStyle/>
        <a:p>
          <a:endParaRPr lang="en-US" sz="2800" b="1"/>
        </a:p>
      </dgm:t>
    </dgm:pt>
    <dgm:pt modelId="{37474491-FE83-442D-9CEE-E4A71B008818}" type="sibTrans" cxnId="{9B9EF232-ADF8-425C-90DB-559BF5905ECA}">
      <dgm:prSet/>
      <dgm:spPr/>
      <dgm:t>
        <a:bodyPr/>
        <a:lstStyle/>
        <a:p>
          <a:endParaRPr lang="en-US" sz="2800" b="1"/>
        </a:p>
      </dgm:t>
    </dgm:pt>
    <dgm:pt modelId="{A9979D8C-D251-4C1B-AF6D-20BE9139EEBA}">
      <dgm:prSet custT="1"/>
      <dgm:spPr/>
      <dgm:t>
        <a:bodyPr/>
        <a:lstStyle/>
        <a:p>
          <a:r>
            <a:rPr lang="en-US" sz="1600" b="1" i="0" u="none" dirty="0" smtClean="0"/>
            <a:t>TMA Navy</a:t>
          </a:r>
          <a:endParaRPr lang="en-US" sz="1600" b="1" dirty="0"/>
        </a:p>
      </dgm:t>
    </dgm:pt>
    <dgm:pt modelId="{DA2C71F1-5BB6-496E-87AB-EC9502EC7985}" type="parTrans" cxnId="{3D89F708-2B13-40B9-A909-0707FDC97BD6}">
      <dgm:prSet/>
      <dgm:spPr/>
      <dgm:t>
        <a:bodyPr/>
        <a:lstStyle/>
        <a:p>
          <a:endParaRPr lang="en-US" sz="2800" b="1"/>
        </a:p>
      </dgm:t>
    </dgm:pt>
    <dgm:pt modelId="{C00CEF97-B0D1-4AAE-9468-352667A371B6}" type="sibTrans" cxnId="{3D89F708-2B13-40B9-A909-0707FDC97BD6}">
      <dgm:prSet/>
      <dgm:spPr/>
      <dgm:t>
        <a:bodyPr/>
        <a:lstStyle/>
        <a:p>
          <a:endParaRPr lang="en-US" sz="2800" b="1"/>
        </a:p>
      </dgm:t>
    </dgm:pt>
    <dgm:pt modelId="{809F56C9-16FD-4CC9-9E06-D23F88A57E03}">
      <dgm:prSet custT="1"/>
      <dgm:spPr/>
      <dgm:t>
        <a:bodyPr/>
        <a:lstStyle/>
        <a:p>
          <a:r>
            <a:rPr lang="en-US" sz="1600" b="1" i="0" u="none" smtClean="0"/>
            <a:t>Tricare (TMOFO)</a:t>
          </a:r>
          <a:endParaRPr lang="en-US" sz="1600" b="1"/>
        </a:p>
      </dgm:t>
    </dgm:pt>
    <dgm:pt modelId="{2A159B52-F2BE-49C3-9AA1-18202CF51C12}" type="parTrans" cxnId="{45C6DDD6-1441-4411-A4E1-7BFB8301BB01}">
      <dgm:prSet/>
      <dgm:spPr/>
      <dgm:t>
        <a:bodyPr/>
        <a:lstStyle/>
        <a:p>
          <a:endParaRPr lang="en-US" sz="2800" b="1"/>
        </a:p>
      </dgm:t>
    </dgm:pt>
    <dgm:pt modelId="{5D451945-CDBF-4C5A-9328-50C914675FF9}" type="sibTrans" cxnId="{45C6DDD6-1441-4411-A4E1-7BFB8301BB01}">
      <dgm:prSet/>
      <dgm:spPr/>
      <dgm:t>
        <a:bodyPr/>
        <a:lstStyle/>
        <a:p>
          <a:endParaRPr lang="en-US" sz="2800" b="1"/>
        </a:p>
      </dgm:t>
    </dgm:pt>
    <dgm:pt modelId="{7EBD669D-CF6C-4A96-8B54-9F50FCBDB054}">
      <dgm:prSet custT="1"/>
      <dgm:spPr/>
      <dgm:t>
        <a:bodyPr/>
        <a:lstStyle/>
        <a:p>
          <a:r>
            <a:rPr lang="en-US" sz="1600" b="1" i="0" u="none" smtClean="0"/>
            <a:t>USMC</a:t>
          </a:r>
          <a:endParaRPr lang="en-US" sz="1600" b="1"/>
        </a:p>
      </dgm:t>
    </dgm:pt>
    <dgm:pt modelId="{8FFB18B1-711E-4E8B-960F-EFD2236660F2}" type="parTrans" cxnId="{7EA6060A-2E82-43C9-B74A-6236C7D49B1C}">
      <dgm:prSet/>
      <dgm:spPr/>
      <dgm:t>
        <a:bodyPr/>
        <a:lstStyle/>
        <a:p>
          <a:endParaRPr lang="en-US" sz="2800" b="1"/>
        </a:p>
      </dgm:t>
    </dgm:pt>
    <dgm:pt modelId="{74F04CBE-2364-42C6-A59B-548238E86405}" type="sibTrans" cxnId="{7EA6060A-2E82-43C9-B74A-6236C7D49B1C}">
      <dgm:prSet/>
      <dgm:spPr/>
      <dgm:t>
        <a:bodyPr/>
        <a:lstStyle/>
        <a:p>
          <a:endParaRPr lang="en-US" sz="2800" b="1"/>
        </a:p>
      </dgm:t>
    </dgm:pt>
    <dgm:pt modelId="{62852915-4CBE-4E0A-8349-DE960EC2BADF}">
      <dgm:prSet custT="1"/>
      <dgm:spPr/>
      <dgm:t>
        <a:bodyPr/>
        <a:lstStyle/>
        <a:p>
          <a:r>
            <a:rPr lang="en-US" sz="1600" b="1" i="0" u="none" smtClean="0"/>
            <a:t>WHS</a:t>
          </a:r>
          <a:endParaRPr lang="en-US" sz="1600" b="1"/>
        </a:p>
      </dgm:t>
    </dgm:pt>
    <dgm:pt modelId="{54549470-4F7C-48CE-9749-2B645F0C3137}" type="parTrans" cxnId="{E96CBB24-8A05-4424-ABEA-A9C348B8D49C}">
      <dgm:prSet/>
      <dgm:spPr/>
      <dgm:t>
        <a:bodyPr/>
        <a:lstStyle/>
        <a:p>
          <a:endParaRPr lang="en-US" sz="2800" b="1"/>
        </a:p>
      </dgm:t>
    </dgm:pt>
    <dgm:pt modelId="{9690368D-A661-4919-A3FE-D58F7148601A}" type="sibTrans" cxnId="{E96CBB24-8A05-4424-ABEA-A9C348B8D49C}">
      <dgm:prSet/>
      <dgm:spPr/>
      <dgm:t>
        <a:bodyPr/>
        <a:lstStyle/>
        <a:p>
          <a:endParaRPr lang="en-US" sz="2800" b="1"/>
        </a:p>
      </dgm:t>
    </dgm:pt>
    <dgm:pt modelId="{02493F9E-C1D4-4FC0-9A6A-DB937B1164C5}">
      <dgm:prSet custT="1"/>
      <dgm:spPr/>
      <dgm:t>
        <a:bodyPr/>
        <a:lstStyle/>
        <a:p>
          <a:r>
            <a:rPr lang="en-US" sz="1600" b="1" i="0" u="none" smtClean="0"/>
            <a:t>WHS DLSA</a:t>
          </a:r>
          <a:endParaRPr lang="en-US" sz="1600" b="1"/>
        </a:p>
      </dgm:t>
    </dgm:pt>
    <dgm:pt modelId="{9B5664B4-0E98-4D61-91AD-2852F072B390}" type="parTrans" cxnId="{AFB3DC21-F050-40F7-87E9-702A37D90BB8}">
      <dgm:prSet/>
      <dgm:spPr/>
      <dgm:t>
        <a:bodyPr/>
        <a:lstStyle/>
        <a:p>
          <a:endParaRPr lang="en-US" sz="2800" b="1"/>
        </a:p>
      </dgm:t>
    </dgm:pt>
    <dgm:pt modelId="{B448B653-DCA8-4FBF-AC40-EF98A47F9382}" type="sibTrans" cxnId="{AFB3DC21-F050-40F7-87E9-702A37D90BB8}">
      <dgm:prSet/>
      <dgm:spPr/>
      <dgm:t>
        <a:bodyPr/>
        <a:lstStyle/>
        <a:p>
          <a:endParaRPr lang="en-US" sz="2800" b="1"/>
        </a:p>
      </dgm:t>
    </dgm:pt>
    <dgm:pt modelId="{F3273D11-9B82-486D-852C-FF2AB12BDB7B}" type="pres">
      <dgm:prSet presAssocID="{FC8DCDC4-569E-4362-8C82-F504B66C76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9D18C-6946-4EFB-9F3B-D0827219CA70}" type="pres">
      <dgm:prSet presAssocID="{694826D0-87B9-401A-9D06-2F4FCEC1EC05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EDE1C-8F62-4523-9674-D32563704500}" type="pres">
      <dgm:prSet presAssocID="{2F4CBCD5-4A83-472D-8B1B-B9D3E4F53AE5}" presName="sibTrans" presStyleCnt="0"/>
      <dgm:spPr/>
      <dgm:t>
        <a:bodyPr/>
        <a:lstStyle/>
        <a:p>
          <a:endParaRPr lang="en-US"/>
        </a:p>
      </dgm:t>
    </dgm:pt>
    <dgm:pt modelId="{8440C3AC-D88A-4BC7-8C40-D01A4EF4EB00}" type="pres">
      <dgm:prSet presAssocID="{F444B51A-8B61-41C8-B523-61365F4DC3F5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94C4A-1A1D-456B-A367-07FB4C2F2DDD}" type="pres">
      <dgm:prSet presAssocID="{7021EF08-9AE5-46A7-80EF-B1DA5B9C3C69}" presName="sibTrans" presStyleCnt="0"/>
      <dgm:spPr/>
      <dgm:t>
        <a:bodyPr/>
        <a:lstStyle/>
        <a:p>
          <a:endParaRPr lang="en-US"/>
        </a:p>
      </dgm:t>
    </dgm:pt>
    <dgm:pt modelId="{F1CD9995-D671-4F4D-9C46-A1B8E9C48EB7}" type="pres">
      <dgm:prSet presAssocID="{57102087-13CA-439A-9CBE-DFC2C6DCF6C4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8040A-52FA-4388-8C02-3595803B4931}" type="pres">
      <dgm:prSet presAssocID="{1AA8AD6A-DD84-424D-9963-717A43CA2A84}" presName="sibTrans" presStyleCnt="0"/>
      <dgm:spPr/>
      <dgm:t>
        <a:bodyPr/>
        <a:lstStyle/>
        <a:p>
          <a:endParaRPr lang="en-US"/>
        </a:p>
      </dgm:t>
    </dgm:pt>
    <dgm:pt modelId="{A8433A13-2371-4B0B-8EC0-D9E022E3555C}" type="pres">
      <dgm:prSet presAssocID="{5074107A-0DAF-42EC-80A0-5C8FB53106D5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404D5-42B8-43C3-A8FB-E9A28C1BC324}" type="pres">
      <dgm:prSet presAssocID="{44359F1A-67FD-441C-9EEE-3B63ECA9875A}" presName="sibTrans" presStyleCnt="0"/>
      <dgm:spPr/>
      <dgm:t>
        <a:bodyPr/>
        <a:lstStyle/>
        <a:p>
          <a:endParaRPr lang="en-US"/>
        </a:p>
      </dgm:t>
    </dgm:pt>
    <dgm:pt modelId="{C2C70CA9-0D3F-4C9D-A37D-27672C284340}" type="pres">
      <dgm:prSet presAssocID="{787499CD-EEB5-4323-8449-0D82F9679A97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21DC9-7DD9-4AAE-88D8-377F2B986A77}" type="pres">
      <dgm:prSet presAssocID="{B73DFEA3-6F11-49F9-917F-253E91FD3A39}" presName="sibTrans" presStyleCnt="0"/>
      <dgm:spPr/>
      <dgm:t>
        <a:bodyPr/>
        <a:lstStyle/>
        <a:p>
          <a:endParaRPr lang="en-US"/>
        </a:p>
      </dgm:t>
    </dgm:pt>
    <dgm:pt modelId="{E30F7D2A-306C-40B0-81C7-B91DCD6D8E16}" type="pres">
      <dgm:prSet presAssocID="{6C94A3D5-C4C0-410F-BF39-0AC739C856F9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178B2-2ACF-4F0E-8797-98319D0B075B}" type="pres">
      <dgm:prSet presAssocID="{94D09457-4B54-4BC6-94C2-3A5AB512BAF2}" presName="sibTrans" presStyleCnt="0"/>
      <dgm:spPr/>
      <dgm:t>
        <a:bodyPr/>
        <a:lstStyle/>
        <a:p>
          <a:endParaRPr lang="en-US"/>
        </a:p>
      </dgm:t>
    </dgm:pt>
    <dgm:pt modelId="{C58F187F-1330-4C6F-B1AF-8E6D4EC91CEE}" type="pres">
      <dgm:prSet presAssocID="{1433BCAF-7029-4BBD-AA1B-66D1227040D4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F96A-0BA8-49FA-8D26-8C5E141D5914}" type="pres">
      <dgm:prSet presAssocID="{A715CAFA-4631-4BD4-8498-79EF75EED758}" presName="sibTrans" presStyleCnt="0"/>
      <dgm:spPr/>
      <dgm:t>
        <a:bodyPr/>
        <a:lstStyle/>
        <a:p>
          <a:endParaRPr lang="en-US"/>
        </a:p>
      </dgm:t>
    </dgm:pt>
    <dgm:pt modelId="{D7361BDB-BE80-4232-8F66-72DECE71F5AC}" type="pres">
      <dgm:prSet presAssocID="{3B8FA1B6-FF4A-4C83-B172-E5535F727A9C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6395-5051-408D-8340-21FAC6ED54F1}" type="pres">
      <dgm:prSet presAssocID="{12B51F11-B0D8-48B5-AE10-CFDAE95CC2C2}" presName="sibTrans" presStyleCnt="0"/>
      <dgm:spPr/>
      <dgm:t>
        <a:bodyPr/>
        <a:lstStyle/>
        <a:p>
          <a:endParaRPr lang="en-US"/>
        </a:p>
      </dgm:t>
    </dgm:pt>
    <dgm:pt modelId="{01F7B6CF-09FD-437E-9F73-01831B499522}" type="pres">
      <dgm:prSet presAssocID="{388EC0FB-04C5-482A-9622-85238D0B9905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2FFCE-4B04-48C1-B147-8AFE085288A0}" type="pres">
      <dgm:prSet presAssocID="{BB883DF3-E096-40CE-B0CB-CAC360B191F4}" presName="sibTrans" presStyleCnt="0"/>
      <dgm:spPr/>
      <dgm:t>
        <a:bodyPr/>
        <a:lstStyle/>
        <a:p>
          <a:endParaRPr lang="en-US"/>
        </a:p>
      </dgm:t>
    </dgm:pt>
    <dgm:pt modelId="{927A7C6E-15C2-4063-B505-574DCC64B6B5}" type="pres">
      <dgm:prSet presAssocID="{C5FE518E-E3A6-4B34-BA6F-3F0A431C1BF8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A8175-D22A-41A6-9781-62FBFA0F4CCE}" type="pres">
      <dgm:prSet presAssocID="{23A765EE-9C7F-4269-A83D-D249A69B2A71}" presName="sibTrans" presStyleCnt="0"/>
      <dgm:spPr/>
      <dgm:t>
        <a:bodyPr/>
        <a:lstStyle/>
        <a:p>
          <a:endParaRPr lang="en-US"/>
        </a:p>
      </dgm:t>
    </dgm:pt>
    <dgm:pt modelId="{73A41708-0B57-4A84-83E5-11D67DE2CBF6}" type="pres">
      <dgm:prSet presAssocID="{4BD1764F-AB54-4496-8D05-FF6BFB352355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AB160-FB8B-48AF-8302-A2221E66E65C}" type="pres">
      <dgm:prSet presAssocID="{0D0B7B15-5AAC-4794-B5D1-22271DADDB6D}" presName="sibTrans" presStyleCnt="0"/>
      <dgm:spPr/>
      <dgm:t>
        <a:bodyPr/>
        <a:lstStyle/>
        <a:p>
          <a:endParaRPr lang="en-US"/>
        </a:p>
      </dgm:t>
    </dgm:pt>
    <dgm:pt modelId="{0C31227E-7B39-457D-A93D-48FA3D973DE5}" type="pres">
      <dgm:prSet presAssocID="{427C517F-3EDD-4457-8A42-C05A85793868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29668-9525-4855-A025-B0E2459C2C28}" type="pres">
      <dgm:prSet presAssocID="{AB8E447F-74AB-4782-AAF4-59B8644A059F}" presName="sibTrans" presStyleCnt="0"/>
      <dgm:spPr/>
      <dgm:t>
        <a:bodyPr/>
        <a:lstStyle/>
        <a:p>
          <a:endParaRPr lang="en-US"/>
        </a:p>
      </dgm:t>
    </dgm:pt>
    <dgm:pt modelId="{B76B4E67-0B9F-4145-9AED-06A4ED1D2506}" type="pres">
      <dgm:prSet presAssocID="{97F46324-8600-43B4-AD40-11C77F58FF06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86F40-B3D3-4B9A-B892-ECA0EF93CA43}" type="pres">
      <dgm:prSet presAssocID="{A533DAC8-6626-456D-841D-A85B910CD4CA}" presName="sibTrans" presStyleCnt="0"/>
      <dgm:spPr/>
      <dgm:t>
        <a:bodyPr/>
        <a:lstStyle/>
        <a:p>
          <a:endParaRPr lang="en-US"/>
        </a:p>
      </dgm:t>
    </dgm:pt>
    <dgm:pt modelId="{4EBFEAC9-007F-4947-95A2-5760EDF5EFFA}" type="pres">
      <dgm:prSet presAssocID="{D084CF91-CE67-472B-AE0E-818B33D47803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88C59-D66C-4BAB-851D-BB2C12422A31}" type="pres">
      <dgm:prSet presAssocID="{9A4EECC5-4734-44B5-8A40-2E4A71262895}" presName="sibTrans" presStyleCnt="0"/>
      <dgm:spPr/>
      <dgm:t>
        <a:bodyPr/>
        <a:lstStyle/>
        <a:p>
          <a:endParaRPr lang="en-US"/>
        </a:p>
      </dgm:t>
    </dgm:pt>
    <dgm:pt modelId="{B94BD1B6-7071-4D94-89D6-84EA0313B03E}" type="pres">
      <dgm:prSet presAssocID="{110AF05D-21C2-43BE-A382-5FE1E776424B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192D1-FAE4-415D-934A-4A91013AC4D1}" type="pres">
      <dgm:prSet presAssocID="{F6A99A91-60E1-487B-B699-2255A89D1CDD}" presName="sibTrans" presStyleCnt="0"/>
      <dgm:spPr/>
      <dgm:t>
        <a:bodyPr/>
        <a:lstStyle/>
        <a:p>
          <a:endParaRPr lang="en-US"/>
        </a:p>
      </dgm:t>
    </dgm:pt>
    <dgm:pt modelId="{77616FA0-8E6C-4F3B-81B8-80EFE5288181}" type="pres">
      <dgm:prSet presAssocID="{BFF4C628-3B79-471C-8EC4-A0B824281B95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FD817-FD93-4C95-B078-C98AB33CFBE8}" type="pres">
      <dgm:prSet presAssocID="{4DC8A56A-C41A-481A-A254-10C1FF46A05D}" presName="sibTrans" presStyleCnt="0"/>
      <dgm:spPr/>
      <dgm:t>
        <a:bodyPr/>
        <a:lstStyle/>
        <a:p>
          <a:endParaRPr lang="en-US"/>
        </a:p>
      </dgm:t>
    </dgm:pt>
    <dgm:pt modelId="{173D2790-465A-476A-928F-AC66684AE1C6}" type="pres">
      <dgm:prSet presAssocID="{0B2B9522-FCBF-4246-B8BB-2C8AD6A0B317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1E92C-AC94-4F33-AEBD-F37BFD4043B5}" type="pres">
      <dgm:prSet presAssocID="{456A3697-071E-4C4A-9F01-D432EF794E50}" presName="sibTrans" presStyleCnt="0"/>
      <dgm:spPr/>
      <dgm:t>
        <a:bodyPr/>
        <a:lstStyle/>
        <a:p>
          <a:endParaRPr lang="en-US"/>
        </a:p>
      </dgm:t>
    </dgm:pt>
    <dgm:pt modelId="{8F11BA12-1D0D-4765-9232-EED022404E2F}" type="pres">
      <dgm:prSet presAssocID="{57EC0C7B-BCC9-450A-85FC-DE898E520764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19B3D-3B74-4FED-81AD-A10715798796}" type="pres">
      <dgm:prSet presAssocID="{04AD4359-DC68-4BC4-8DA9-E614B9F80851}" presName="sibTrans" presStyleCnt="0"/>
      <dgm:spPr/>
      <dgm:t>
        <a:bodyPr/>
        <a:lstStyle/>
        <a:p>
          <a:endParaRPr lang="en-US"/>
        </a:p>
      </dgm:t>
    </dgm:pt>
    <dgm:pt modelId="{4233DD9B-DDCB-4055-990B-704AFD47914A}" type="pres">
      <dgm:prSet presAssocID="{5FDF727D-6D96-48B2-86BE-54A5BD469F43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46B39-617E-49C5-B4A0-3B7EF9CDF95D}" type="pres">
      <dgm:prSet presAssocID="{C405C1E3-A5AE-4495-91BC-A610AC837B2C}" presName="sibTrans" presStyleCnt="0"/>
      <dgm:spPr/>
      <dgm:t>
        <a:bodyPr/>
        <a:lstStyle/>
        <a:p>
          <a:endParaRPr lang="en-US"/>
        </a:p>
      </dgm:t>
    </dgm:pt>
    <dgm:pt modelId="{2647FDC1-FA38-4A0C-8B8C-4F8539658F10}" type="pres">
      <dgm:prSet presAssocID="{9912B4B3-25EF-4901-8C30-AFA0DD6A6639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E35E9-E1B4-4C69-8A4C-EEAAA6007967}" type="pres">
      <dgm:prSet presAssocID="{71ACF61A-41C9-473D-A615-4CA34B838128}" presName="sibTrans" presStyleCnt="0"/>
      <dgm:spPr/>
      <dgm:t>
        <a:bodyPr/>
        <a:lstStyle/>
        <a:p>
          <a:endParaRPr lang="en-US"/>
        </a:p>
      </dgm:t>
    </dgm:pt>
    <dgm:pt modelId="{8C47B4BA-F794-49D8-BA81-ECEADDC38490}" type="pres">
      <dgm:prSet presAssocID="{B4C8E511-9FD1-407A-9D6F-CB6715E383F8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655AA-0881-4329-BE76-F33DDBC4136F}" type="pres">
      <dgm:prSet presAssocID="{65F439EA-DBBB-4DF2-92BA-65BD67B14296}" presName="sibTrans" presStyleCnt="0"/>
      <dgm:spPr/>
      <dgm:t>
        <a:bodyPr/>
        <a:lstStyle/>
        <a:p>
          <a:endParaRPr lang="en-US"/>
        </a:p>
      </dgm:t>
    </dgm:pt>
    <dgm:pt modelId="{88720C03-25A0-4E9A-A737-35526DD4291C}" type="pres">
      <dgm:prSet presAssocID="{AB234665-B792-479B-AD55-052767BDB5E7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27C6F-4384-41EB-9038-D437FA5CD17C}" type="pres">
      <dgm:prSet presAssocID="{A23E75A6-4F2D-4EEE-A72F-364BF571AFB2}" presName="sibTrans" presStyleCnt="0"/>
      <dgm:spPr/>
      <dgm:t>
        <a:bodyPr/>
        <a:lstStyle/>
        <a:p>
          <a:endParaRPr lang="en-US"/>
        </a:p>
      </dgm:t>
    </dgm:pt>
    <dgm:pt modelId="{D14B80F2-8209-4D08-92FA-F45A1547F4D2}" type="pres">
      <dgm:prSet presAssocID="{EDE93E05-2088-4024-89C9-2FA345D2A38D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BEE4D-3FDE-4BD8-B776-AB6E500EA5F8}" type="pres">
      <dgm:prSet presAssocID="{37474491-FE83-442D-9CEE-E4A71B008818}" presName="sibTrans" presStyleCnt="0"/>
      <dgm:spPr/>
      <dgm:t>
        <a:bodyPr/>
        <a:lstStyle/>
        <a:p>
          <a:endParaRPr lang="en-US"/>
        </a:p>
      </dgm:t>
    </dgm:pt>
    <dgm:pt modelId="{4B58E279-376B-45A4-ADC0-0CF399BE5986}" type="pres">
      <dgm:prSet presAssocID="{A9979D8C-D251-4C1B-AF6D-20BE9139EEBA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91FC2-4DBC-4032-BA2C-55B635BE1388}" type="pres">
      <dgm:prSet presAssocID="{C00CEF97-B0D1-4AAE-9468-352667A371B6}" presName="sibTrans" presStyleCnt="0"/>
      <dgm:spPr/>
      <dgm:t>
        <a:bodyPr/>
        <a:lstStyle/>
        <a:p>
          <a:endParaRPr lang="en-US"/>
        </a:p>
      </dgm:t>
    </dgm:pt>
    <dgm:pt modelId="{4961D84D-82F2-40C1-A361-55235B9A186E}" type="pres">
      <dgm:prSet presAssocID="{809F56C9-16FD-4CC9-9E06-D23F88A57E03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82EAE-1B06-494D-B591-810D312DAC1B}" type="pres">
      <dgm:prSet presAssocID="{5D451945-CDBF-4C5A-9328-50C914675FF9}" presName="sibTrans" presStyleCnt="0"/>
      <dgm:spPr/>
      <dgm:t>
        <a:bodyPr/>
        <a:lstStyle/>
        <a:p>
          <a:endParaRPr lang="en-US"/>
        </a:p>
      </dgm:t>
    </dgm:pt>
    <dgm:pt modelId="{694FDA8A-CAC0-4CF0-A58F-91996BE0805F}" type="pres">
      <dgm:prSet presAssocID="{7EBD669D-CF6C-4A96-8B54-9F50FCBDB054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1F5CA-CB99-4810-8F1C-E224C37B0891}" type="pres">
      <dgm:prSet presAssocID="{74F04CBE-2364-42C6-A59B-548238E86405}" presName="sibTrans" presStyleCnt="0"/>
      <dgm:spPr/>
      <dgm:t>
        <a:bodyPr/>
        <a:lstStyle/>
        <a:p>
          <a:endParaRPr lang="en-US"/>
        </a:p>
      </dgm:t>
    </dgm:pt>
    <dgm:pt modelId="{72BD5209-A8BC-409B-9D3C-62D7F3CE841F}" type="pres">
      <dgm:prSet presAssocID="{62852915-4CBE-4E0A-8349-DE960EC2BADF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CF877-5594-4B89-ACD2-68B82CF18636}" type="pres">
      <dgm:prSet presAssocID="{9690368D-A661-4919-A3FE-D58F7148601A}" presName="sibTrans" presStyleCnt="0"/>
      <dgm:spPr/>
      <dgm:t>
        <a:bodyPr/>
        <a:lstStyle/>
        <a:p>
          <a:endParaRPr lang="en-US"/>
        </a:p>
      </dgm:t>
    </dgm:pt>
    <dgm:pt modelId="{18B90268-3736-40ED-8D10-26274F40D8F5}" type="pres">
      <dgm:prSet presAssocID="{02493F9E-C1D4-4FC0-9A6A-DB937B1164C5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697619-528A-4D20-A379-421C07524995}" srcId="{FC8DCDC4-569E-4362-8C82-F504B66C76DC}" destId="{4BD1764F-AB54-4496-8D05-FF6BFB352355}" srcOrd="10" destOrd="0" parTransId="{A9C12C4B-C017-47C5-B964-1C5466AC3A99}" sibTransId="{0D0B7B15-5AAC-4794-B5D1-22271DADDB6D}"/>
    <dgm:cxn modelId="{500F9044-23BD-471E-BC12-7933A0F7B358}" srcId="{FC8DCDC4-569E-4362-8C82-F504B66C76DC}" destId="{3B8FA1B6-FF4A-4C83-B172-E5535F727A9C}" srcOrd="7" destOrd="0" parTransId="{1C2956E8-8A2F-4FEF-AEDD-2874369F69FC}" sibTransId="{12B51F11-B0D8-48B5-AE10-CFDAE95CC2C2}"/>
    <dgm:cxn modelId="{E3031EDB-664D-4A85-9896-DEB73026F4C7}" type="presOf" srcId="{694826D0-87B9-401A-9D06-2F4FCEC1EC05}" destId="{C1B9D18C-6946-4EFB-9F3B-D0827219CA70}" srcOrd="0" destOrd="0" presId="urn:microsoft.com/office/officeart/2005/8/layout/default"/>
    <dgm:cxn modelId="{FC451F12-4CE4-42A8-9F9E-2E8EA9D0DFD3}" type="presOf" srcId="{4BD1764F-AB54-4496-8D05-FF6BFB352355}" destId="{73A41708-0B57-4A84-83E5-11D67DE2CBF6}" srcOrd="0" destOrd="0" presId="urn:microsoft.com/office/officeart/2005/8/layout/default"/>
    <dgm:cxn modelId="{F9DF93F0-32F3-46BA-9536-ED685B28C65F}" type="presOf" srcId="{FC8DCDC4-569E-4362-8C82-F504B66C76DC}" destId="{F3273D11-9B82-486D-852C-FF2AB12BDB7B}" srcOrd="0" destOrd="0" presId="urn:microsoft.com/office/officeart/2005/8/layout/default"/>
    <dgm:cxn modelId="{CAA1054F-E5A6-40C9-BE8E-BB74F2EB925B}" srcId="{FC8DCDC4-569E-4362-8C82-F504B66C76DC}" destId="{6C94A3D5-C4C0-410F-BF39-0AC739C856F9}" srcOrd="5" destOrd="0" parTransId="{90102569-F756-4BBC-8F39-1050AAA88238}" sibTransId="{94D09457-4B54-4BC6-94C2-3A5AB512BAF2}"/>
    <dgm:cxn modelId="{EBA41EBE-531A-4965-A5A7-D4E14BF90306}" type="presOf" srcId="{C5FE518E-E3A6-4B34-BA6F-3F0A431C1BF8}" destId="{927A7C6E-15C2-4063-B505-574DCC64B6B5}" srcOrd="0" destOrd="0" presId="urn:microsoft.com/office/officeart/2005/8/layout/default"/>
    <dgm:cxn modelId="{89F38459-0295-4D60-96F1-238914C2388F}" srcId="{FC8DCDC4-569E-4362-8C82-F504B66C76DC}" destId="{5FDF727D-6D96-48B2-86BE-54A5BD469F43}" srcOrd="18" destOrd="0" parTransId="{1F26C397-AA19-4106-99B2-CD47C281CD77}" sibTransId="{C405C1E3-A5AE-4495-91BC-A610AC837B2C}"/>
    <dgm:cxn modelId="{F5CC52FF-721F-4934-9C6A-20297FC04C55}" type="presOf" srcId="{62852915-4CBE-4E0A-8349-DE960EC2BADF}" destId="{72BD5209-A8BC-409B-9D3C-62D7F3CE841F}" srcOrd="0" destOrd="0" presId="urn:microsoft.com/office/officeart/2005/8/layout/default"/>
    <dgm:cxn modelId="{3897B2E6-9D60-461B-A035-964E851EFC6C}" srcId="{FC8DCDC4-569E-4362-8C82-F504B66C76DC}" destId="{1433BCAF-7029-4BBD-AA1B-66D1227040D4}" srcOrd="6" destOrd="0" parTransId="{279A9423-0552-4703-9D41-A1AA25785DED}" sibTransId="{A715CAFA-4631-4BD4-8498-79EF75EED758}"/>
    <dgm:cxn modelId="{28733A6C-FB8A-4F45-B7B2-45BDEE72D62B}" type="presOf" srcId="{110AF05D-21C2-43BE-A382-5FE1E776424B}" destId="{B94BD1B6-7071-4D94-89D6-84EA0313B03E}" srcOrd="0" destOrd="0" presId="urn:microsoft.com/office/officeart/2005/8/layout/default"/>
    <dgm:cxn modelId="{894C9CB6-D790-4E29-979B-007B2DAC9F9E}" type="presOf" srcId="{97F46324-8600-43B4-AD40-11C77F58FF06}" destId="{B76B4E67-0B9F-4145-9AED-06A4ED1D2506}" srcOrd="0" destOrd="0" presId="urn:microsoft.com/office/officeart/2005/8/layout/default"/>
    <dgm:cxn modelId="{AE1AD31B-EDF7-449C-A562-E4031854A993}" type="presOf" srcId="{787499CD-EEB5-4323-8449-0D82F9679A97}" destId="{C2C70CA9-0D3F-4C9D-A37D-27672C284340}" srcOrd="0" destOrd="0" presId="urn:microsoft.com/office/officeart/2005/8/layout/default"/>
    <dgm:cxn modelId="{6CF4BADE-5B5F-4610-A3C9-B327961A7266}" type="presOf" srcId="{5FDF727D-6D96-48B2-86BE-54A5BD469F43}" destId="{4233DD9B-DDCB-4055-990B-704AFD47914A}" srcOrd="0" destOrd="0" presId="urn:microsoft.com/office/officeart/2005/8/layout/default"/>
    <dgm:cxn modelId="{C124969E-4689-4464-A498-0BEBD7850009}" type="presOf" srcId="{F444B51A-8B61-41C8-B523-61365F4DC3F5}" destId="{8440C3AC-D88A-4BC7-8C40-D01A4EF4EB00}" srcOrd="0" destOrd="0" presId="urn:microsoft.com/office/officeart/2005/8/layout/default"/>
    <dgm:cxn modelId="{94C08FDA-D04B-48DF-B21C-DCF12478BE46}" type="presOf" srcId="{809F56C9-16FD-4CC9-9E06-D23F88A57E03}" destId="{4961D84D-82F2-40C1-A361-55235B9A186E}" srcOrd="0" destOrd="0" presId="urn:microsoft.com/office/officeart/2005/8/layout/default"/>
    <dgm:cxn modelId="{9B9EF232-ADF8-425C-90DB-559BF5905ECA}" srcId="{FC8DCDC4-569E-4362-8C82-F504B66C76DC}" destId="{EDE93E05-2088-4024-89C9-2FA345D2A38D}" srcOrd="22" destOrd="0" parTransId="{0925ED91-B794-4BC5-B8B6-E399D3C7F5EA}" sibTransId="{37474491-FE83-442D-9CEE-E4A71B008818}"/>
    <dgm:cxn modelId="{8EA38A66-44C5-4809-9C75-1863BEA13F95}" srcId="{FC8DCDC4-569E-4362-8C82-F504B66C76DC}" destId="{97F46324-8600-43B4-AD40-11C77F58FF06}" srcOrd="12" destOrd="0" parTransId="{925BB758-04FC-421D-B011-B40FC45312D3}" sibTransId="{A533DAC8-6626-456D-841D-A85B910CD4CA}"/>
    <dgm:cxn modelId="{D376F45B-DF4A-433B-AEE2-924D4ABEAD95}" type="presOf" srcId="{57EC0C7B-BCC9-450A-85FC-DE898E520764}" destId="{8F11BA12-1D0D-4765-9232-EED022404E2F}" srcOrd="0" destOrd="0" presId="urn:microsoft.com/office/officeart/2005/8/layout/default"/>
    <dgm:cxn modelId="{DDB52EED-0F5A-4DAB-BC62-C9774BDA25AD}" srcId="{FC8DCDC4-569E-4362-8C82-F504B66C76DC}" destId="{57EC0C7B-BCC9-450A-85FC-DE898E520764}" srcOrd="17" destOrd="0" parTransId="{420E7CB9-FFCE-4EE5-ADF8-60B249D6A272}" sibTransId="{04AD4359-DC68-4BC4-8DA9-E614B9F80851}"/>
    <dgm:cxn modelId="{DCDF5CDB-37EA-41C8-A847-ACC5500F7B64}" type="presOf" srcId="{388EC0FB-04C5-482A-9622-85238D0B9905}" destId="{01F7B6CF-09FD-437E-9F73-01831B499522}" srcOrd="0" destOrd="0" presId="urn:microsoft.com/office/officeart/2005/8/layout/default"/>
    <dgm:cxn modelId="{6398F8B4-A94D-46A0-842A-B770DEE8DDF7}" srcId="{FC8DCDC4-569E-4362-8C82-F504B66C76DC}" destId="{57102087-13CA-439A-9CBE-DFC2C6DCF6C4}" srcOrd="2" destOrd="0" parTransId="{062080C0-A703-48BA-A341-A4AA2689337A}" sibTransId="{1AA8AD6A-DD84-424D-9963-717A43CA2A84}"/>
    <dgm:cxn modelId="{F227ACFC-8F0F-407E-8E96-39EDBC88C65B}" type="presOf" srcId="{1433BCAF-7029-4BBD-AA1B-66D1227040D4}" destId="{C58F187F-1330-4C6F-B1AF-8E6D4EC91CEE}" srcOrd="0" destOrd="0" presId="urn:microsoft.com/office/officeart/2005/8/layout/default"/>
    <dgm:cxn modelId="{D7B62B05-1034-444C-BB0B-837C19E23E5E}" srcId="{FC8DCDC4-569E-4362-8C82-F504B66C76DC}" destId="{5074107A-0DAF-42EC-80A0-5C8FB53106D5}" srcOrd="3" destOrd="0" parTransId="{E60CC855-F406-4491-ABDF-4028EE97A375}" sibTransId="{44359F1A-67FD-441C-9EEE-3B63ECA9875A}"/>
    <dgm:cxn modelId="{C7DF3F81-2EAD-4D61-8CEA-5AE356D9D0FF}" srcId="{FC8DCDC4-569E-4362-8C82-F504B66C76DC}" destId="{C5FE518E-E3A6-4B34-BA6F-3F0A431C1BF8}" srcOrd="9" destOrd="0" parTransId="{761CE4E4-E311-4F68-AF61-7E3924D6203A}" sibTransId="{23A765EE-9C7F-4269-A83D-D249A69B2A71}"/>
    <dgm:cxn modelId="{E3313062-54A5-43C8-9D28-30CF8DC97356}" srcId="{FC8DCDC4-569E-4362-8C82-F504B66C76DC}" destId="{9912B4B3-25EF-4901-8C30-AFA0DD6A6639}" srcOrd="19" destOrd="0" parTransId="{17BDE3F0-8D56-4843-942F-E4B5E16175E5}" sibTransId="{71ACF61A-41C9-473D-A615-4CA34B838128}"/>
    <dgm:cxn modelId="{5A8A2AB4-02B7-40E1-B429-54FAC7EC46D9}" type="presOf" srcId="{3B8FA1B6-FF4A-4C83-B172-E5535F727A9C}" destId="{D7361BDB-BE80-4232-8F66-72DECE71F5AC}" srcOrd="0" destOrd="0" presId="urn:microsoft.com/office/officeart/2005/8/layout/default"/>
    <dgm:cxn modelId="{BE992BBC-0708-4D71-8460-04AECFB9BC70}" type="presOf" srcId="{02493F9E-C1D4-4FC0-9A6A-DB937B1164C5}" destId="{18B90268-3736-40ED-8D10-26274F40D8F5}" srcOrd="0" destOrd="0" presId="urn:microsoft.com/office/officeart/2005/8/layout/default"/>
    <dgm:cxn modelId="{FD640BF3-E151-43F9-A9F9-92E5429FCE7A}" srcId="{FC8DCDC4-569E-4362-8C82-F504B66C76DC}" destId="{F444B51A-8B61-41C8-B523-61365F4DC3F5}" srcOrd="1" destOrd="0" parTransId="{56B29AB3-DFDC-4C4D-95E8-8E2F538AAE38}" sibTransId="{7021EF08-9AE5-46A7-80EF-B1DA5B9C3C69}"/>
    <dgm:cxn modelId="{3D89F708-2B13-40B9-A909-0707FDC97BD6}" srcId="{FC8DCDC4-569E-4362-8C82-F504B66C76DC}" destId="{A9979D8C-D251-4C1B-AF6D-20BE9139EEBA}" srcOrd="23" destOrd="0" parTransId="{DA2C71F1-5BB6-496E-87AB-EC9502EC7985}" sibTransId="{C00CEF97-B0D1-4AAE-9468-352667A371B6}"/>
    <dgm:cxn modelId="{F7A43595-81DA-4117-9B72-A04792C25128}" type="presOf" srcId="{BFF4C628-3B79-471C-8EC4-A0B824281B95}" destId="{77616FA0-8E6C-4F3B-81B8-80EFE5288181}" srcOrd="0" destOrd="0" presId="urn:microsoft.com/office/officeart/2005/8/layout/default"/>
    <dgm:cxn modelId="{68F7988E-C387-45B0-9E9E-6AEB224D6D0C}" type="presOf" srcId="{AB234665-B792-479B-AD55-052767BDB5E7}" destId="{88720C03-25A0-4E9A-A737-35526DD4291C}" srcOrd="0" destOrd="0" presId="urn:microsoft.com/office/officeart/2005/8/layout/default"/>
    <dgm:cxn modelId="{33BEC34F-4E12-4188-8E38-00EC95E733B4}" type="presOf" srcId="{9912B4B3-25EF-4901-8C30-AFA0DD6A6639}" destId="{2647FDC1-FA38-4A0C-8B8C-4F8539658F10}" srcOrd="0" destOrd="0" presId="urn:microsoft.com/office/officeart/2005/8/layout/default"/>
    <dgm:cxn modelId="{B2783394-FB73-4FB2-BE1B-0DA6F47F64B9}" type="presOf" srcId="{5074107A-0DAF-42EC-80A0-5C8FB53106D5}" destId="{A8433A13-2371-4B0B-8EC0-D9E022E3555C}" srcOrd="0" destOrd="0" presId="urn:microsoft.com/office/officeart/2005/8/layout/default"/>
    <dgm:cxn modelId="{B726F77F-25F3-46AA-8746-7C7DAEDCBCB0}" type="presOf" srcId="{6C94A3D5-C4C0-410F-BF39-0AC739C856F9}" destId="{E30F7D2A-306C-40B0-81C7-B91DCD6D8E16}" srcOrd="0" destOrd="0" presId="urn:microsoft.com/office/officeart/2005/8/layout/default"/>
    <dgm:cxn modelId="{D987AA82-B914-409D-9164-F99352FC5337}" type="presOf" srcId="{B4C8E511-9FD1-407A-9D6F-CB6715E383F8}" destId="{8C47B4BA-F794-49D8-BA81-ECEADDC38490}" srcOrd="0" destOrd="0" presId="urn:microsoft.com/office/officeart/2005/8/layout/default"/>
    <dgm:cxn modelId="{1325D68F-831F-41CF-ABF0-3E32A4E56D87}" srcId="{FC8DCDC4-569E-4362-8C82-F504B66C76DC}" destId="{B4C8E511-9FD1-407A-9D6F-CB6715E383F8}" srcOrd="20" destOrd="0" parTransId="{BA9809B8-3C23-4481-BF2B-93BAA179A39E}" sibTransId="{65F439EA-DBBB-4DF2-92BA-65BD67B14296}"/>
    <dgm:cxn modelId="{7EA6060A-2E82-43C9-B74A-6236C7D49B1C}" srcId="{FC8DCDC4-569E-4362-8C82-F504B66C76DC}" destId="{7EBD669D-CF6C-4A96-8B54-9F50FCBDB054}" srcOrd="25" destOrd="0" parTransId="{8FFB18B1-711E-4E8B-960F-EFD2236660F2}" sibTransId="{74F04CBE-2364-42C6-A59B-548238E86405}"/>
    <dgm:cxn modelId="{45C6DDD6-1441-4411-A4E1-7BFB8301BB01}" srcId="{FC8DCDC4-569E-4362-8C82-F504B66C76DC}" destId="{809F56C9-16FD-4CC9-9E06-D23F88A57E03}" srcOrd="24" destOrd="0" parTransId="{2A159B52-F2BE-49C3-9AA1-18202CF51C12}" sibTransId="{5D451945-CDBF-4C5A-9328-50C914675FF9}"/>
    <dgm:cxn modelId="{E4DC68CD-9A9B-4880-B096-7F72315BCEFA}" type="presOf" srcId="{EDE93E05-2088-4024-89C9-2FA345D2A38D}" destId="{D14B80F2-8209-4D08-92FA-F45A1547F4D2}" srcOrd="0" destOrd="0" presId="urn:microsoft.com/office/officeart/2005/8/layout/default"/>
    <dgm:cxn modelId="{81A57ABF-CD41-4615-8A13-A75C581AC700}" srcId="{FC8DCDC4-569E-4362-8C82-F504B66C76DC}" destId="{427C517F-3EDD-4457-8A42-C05A85793868}" srcOrd="11" destOrd="0" parTransId="{1FE52700-C3BC-46A5-9902-141A6C2488BA}" sibTransId="{AB8E447F-74AB-4782-AAF4-59B8644A059F}"/>
    <dgm:cxn modelId="{9623F363-C4CF-4792-A85C-3B4D7F1C681B}" srcId="{FC8DCDC4-569E-4362-8C82-F504B66C76DC}" destId="{694826D0-87B9-401A-9D06-2F4FCEC1EC05}" srcOrd="0" destOrd="0" parTransId="{93D7F6EE-0393-4F0D-BDA9-E927D13F98E0}" sibTransId="{2F4CBCD5-4A83-472D-8B1B-B9D3E4F53AE5}"/>
    <dgm:cxn modelId="{36718560-69C1-4809-B2FD-B2C54659B1A2}" srcId="{FC8DCDC4-569E-4362-8C82-F504B66C76DC}" destId="{AB234665-B792-479B-AD55-052767BDB5E7}" srcOrd="21" destOrd="0" parTransId="{687D062B-B1D7-4A74-966F-F4F2DD733071}" sibTransId="{A23E75A6-4F2D-4EEE-A72F-364BF571AFB2}"/>
    <dgm:cxn modelId="{B58F63BE-81AB-4E18-862B-B3B646FB4E0F}" type="presOf" srcId="{427C517F-3EDD-4457-8A42-C05A85793868}" destId="{0C31227E-7B39-457D-A93D-48FA3D973DE5}" srcOrd="0" destOrd="0" presId="urn:microsoft.com/office/officeart/2005/8/layout/default"/>
    <dgm:cxn modelId="{E96CBB24-8A05-4424-ABEA-A9C348B8D49C}" srcId="{FC8DCDC4-569E-4362-8C82-F504B66C76DC}" destId="{62852915-4CBE-4E0A-8349-DE960EC2BADF}" srcOrd="26" destOrd="0" parTransId="{54549470-4F7C-48CE-9749-2B645F0C3137}" sibTransId="{9690368D-A661-4919-A3FE-D58F7148601A}"/>
    <dgm:cxn modelId="{12DA2AFA-5165-498E-A321-444754FCF274}" type="presOf" srcId="{A9979D8C-D251-4C1B-AF6D-20BE9139EEBA}" destId="{4B58E279-376B-45A4-ADC0-0CF399BE5986}" srcOrd="0" destOrd="0" presId="urn:microsoft.com/office/officeart/2005/8/layout/default"/>
    <dgm:cxn modelId="{0D897C66-2952-4ABE-AF1D-57571C11C3D1}" srcId="{FC8DCDC4-569E-4362-8C82-F504B66C76DC}" destId="{D084CF91-CE67-472B-AE0E-818B33D47803}" srcOrd="13" destOrd="0" parTransId="{BC69B56C-A6F5-407B-AFF2-ABD2FFD38761}" sibTransId="{9A4EECC5-4734-44B5-8A40-2E4A71262895}"/>
    <dgm:cxn modelId="{30673B62-63D8-4BAB-9D1F-B04AE3912999}" srcId="{FC8DCDC4-569E-4362-8C82-F504B66C76DC}" destId="{388EC0FB-04C5-482A-9622-85238D0B9905}" srcOrd="8" destOrd="0" parTransId="{68E2C4EB-2B13-4A76-B5D4-71CB521FFE76}" sibTransId="{BB883DF3-E096-40CE-B0CB-CAC360B191F4}"/>
    <dgm:cxn modelId="{A72CAB0A-E09D-4A79-87BD-EF5B6D3D060E}" srcId="{FC8DCDC4-569E-4362-8C82-F504B66C76DC}" destId="{110AF05D-21C2-43BE-A382-5FE1E776424B}" srcOrd="14" destOrd="0" parTransId="{12FCD785-ED43-474B-91E9-489476CA8F87}" sibTransId="{F6A99A91-60E1-487B-B699-2255A89D1CDD}"/>
    <dgm:cxn modelId="{A18D4345-8EB2-447A-8037-68389D7CBA97}" srcId="{FC8DCDC4-569E-4362-8C82-F504B66C76DC}" destId="{BFF4C628-3B79-471C-8EC4-A0B824281B95}" srcOrd="15" destOrd="0" parTransId="{975434A6-EE5F-4E36-9656-75B6557428E1}" sibTransId="{4DC8A56A-C41A-481A-A254-10C1FF46A05D}"/>
    <dgm:cxn modelId="{CC0B70A4-1B33-40C7-B909-1B99FAC614CF}" type="presOf" srcId="{57102087-13CA-439A-9CBE-DFC2C6DCF6C4}" destId="{F1CD9995-D671-4F4D-9C46-A1B8E9C48EB7}" srcOrd="0" destOrd="0" presId="urn:microsoft.com/office/officeart/2005/8/layout/default"/>
    <dgm:cxn modelId="{5BFCB804-EB17-4680-91D7-3AE931E486C7}" type="presOf" srcId="{0B2B9522-FCBF-4246-B8BB-2C8AD6A0B317}" destId="{173D2790-465A-476A-928F-AC66684AE1C6}" srcOrd="0" destOrd="0" presId="urn:microsoft.com/office/officeart/2005/8/layout/default"/>
    <dgm:cxn modelId="{BAAC7683-40D5-4BB1-AA01-187CD2ED3ACC}" srcId="{FC8DCDC4-569E-4362-8C82-F504B66C76DC}" destId="{787499CD-EEB5-4323-8449-0D82F9679A97}" srcOrd="4" destOrd="0" parTransId="{ECE5E6A6-85D9-4FD6-9A6C-0B5AD4DF8523}" sibTransId="{B73DFEA3-6F11-49F9-917F-253E91FD3A39}"/>
    <dgm:cxn modelId="{C83DAB04-9D4E-4227-B1EC-5C3E5A880875}" srcId="{FC8DCDC4-569E-4362-8C82-F504B66C76DC}" destId="{0B2B9522-FCBF-4246-B8BB-2C8AD6A0B317}" srcOrd="16" destOrd="0" parTransId="{B029F6C2-2A2E-4F97-9191-14D0A5C0A9D6}" sibTransId="{456A3697-071E-4C4A-9F01-D432EF794E50}"/>
    <dgm:cxn modelId="{27430402-12FD-457C-824F-1E9AC95B2065}" type="presOf" srcId="{7EBD669D-CF6C-4A96-8B54-9F50FCBDB054}" destId="{694FDA8A-CAC0-4CF0-A58F-91996BE0805F}" srcOrd="0" destOrd="0" presId="urn:microsoft.com/office/officeart/2005/8/layout/default"/>
    <dgm:cxn modelId="{AFB3DC21-F050-40F7-87E9-702A37D90BB8}" srcId="{FC8DCDC4-569E-4362-8C82-F504B66C76DC}" destId="{02493F9E-C1D4-4FC0-9A6A-DB937B1164C5}" srcOrd="27" destOrd="0" parTransId="{9B5664B4-0E98-4D61-91AD-2852F072B390}" sibTransId="{B448B653-DCA8-4FBF-AC40-EF98A47F9382}"/>
    <dgm:cxn modelId="{601471F8-D869-4A53-9BA2-A1D13CFA4D84}" type="presOf" srcId="{D084CF91-CE67-472B-AE0E-818B33D47803}" destId="{4EBFEAC9-007F-4947-95A2-5760EDF5EFFA}" srcOrd="0" destOrd="0" presId="urn:microsoft.com/office/officeart/2005/8/layout/default"/>
    <dgm:cxn modelId="{AFD7E2FF-DAE3-4447-A2C0-A72077C8BA10}" type="presParOf" srcId="{F3273D11-9B82-486D-852C-FF2AB12BDB7B}" destId="{C1B9D18C-6946-4EFB-9F3B-D0827219CA70}" srcOrd="0" destOrd="0" presId="urn:microsoft.com/office/officeart/2005/8/layout/default"/>
    <dgm:cxn modelId="{F0FA0B31-A990-46EC-8C9B-0DDC4B53D412}" type="presParOf" srcId="{F3273D11-9B82-486D-852C-FF2AB12BDB7B}" destId="{9BCEDE1C-8F62-4523-9674-D32563704500}" srcOrd="1" destOrd="0" presId="urn:microsoft.com/office/officeart/2005/8/layout/default"/>
    <dgm:cxn modelId="{DA450F7E-EE99-495D-B269-6554217120DD}" type="presParOf" srcId="{F3273D11-9B82-486D-852C-FF2AB12BDB7B}" destId="{8440C3AC-D88A-4BC7-8C40-D01A4EF4EB00}" srcOrd="2" destOrd="0" presId="urn:microsoft.com/office/officeart/2005/8/layout/default"/>
    <dgm:cxn modelId="{AE102D46-1B9C-45B6-A85A-6DE1C3071518}" type="presParOf" srcId="{F3273D11-9B82-486D-852C-FF2AB12BDB7B}" destId="{CFE94C4A-1A1D-456B-A367-07FB4C2F2DDD}" srcOrd="3" destOrd="0" presId="urn:microsoft.com/office/officeart/2005/8/layout/default"/>
    <dgm:cxn modelId="{7998711A-7DCF-488C-A87E-FF554A85A2A8}" type="presParOf" srcId="{F3273D11-9B82-486D-852C-FF2AB12BDB7B}" destId="{F1CD9995-D671-4F4D-9C46-A1B8E9C48EB7}" srcOrd="4" destOrd="0" presId="urn:microsoft.com/office/officeart/2005/8/layout/default"/>
    <dgm:cxn modelId="{E958B4FB-D316-410E-A38B-9D8C6BBB59BF}" type="presParOf" srcId="{F3273D11-9B82-486D-852C-FF2AB12BDB7B}" destId="{3C88040A-52FA-4388-8C02-3595803B4931}" srcOrd="5" destOrd="0" presId="urn:microsoft.com/office/officeart/2005/8/layout/default"/>
    <dgm:cxn modelId="{01F81158-20B9-421A-A1BD-52117BF84E74}" type="presParOf" srcId="{F3273D11-9B82-486D-852C-FF2AB12BDB7B}" destId="{A8433A13-2371-4B0B-8EC0-D9E022E3555C}" srcOrd="6" destOrd="0" presId="urn:microsoft.com/office/officeart/2005/8/layout/default"/>
    <dgm:cxn modelId="{A18DAA77-3B37-4067-95AD-99080BF2CCB7}" type="presParOf" srcId="{F3273D11-9B82-486D-852C-FF2AB12BDB7B}" destId="{79B404D5-42B8-43C3-A8FB-E9A28C1BC324}" srcOrd="7" destOrd="0" presId="urn:microsoft.com/office/officeart/2005/8/layout/default"/>
    <dgm:cxn modelId="{53B70C88-0226-4883-8B40-F3E54C9B8B63}" type="presParOf" srcId="{F3273D11-9B82-486D-852C-FF2AB12BDB7B}" destId="{C2C70CA9-0D3F-4C9D-A37D-27672C284340}" srcOrd="8" destOrd="0" presId="urn:microsoft.com/office/officeart/2005/8/layout/default"/>
    <dgm:cxn modelId="{09AFF9F7-71F5-4806-BD9A-0AACE13710C3}" type="presParOf" srcId="{F3273D11-9B82-486D-852C-FF2AB12BDB7B}" destId="{8D021DC9-7DD9-4AAE-88D8-377F2B986A77}" srcOrd="9" destOrd="0" presId="urn:microsoft.com/office/officeart/2005/8/layout/default"/>
    <dgm:cxn modelId="{C9155F97-38F2-4BD2-9D9C-4AF781AC4355}" type="presParOf" srcId="{F3273D11-9B82-486D-852C-FF2AB12BDB7B}" destId="{E30F7D2A-306C-40B0-81C7-B91DCD6D8E16}" srcOrd="10" destOrd="0" presId="urn:microsoft.com/office/officeart/2005/8/layout/default"/>
    <dgm:cxn modelId="{73B13B0D-3BAA-4E89-AA38-39B0CBE50C3A}" type="presParOf" srcId="{F3273D11-9B82-486D-852C-FF2AB12BDB7B}" destId="{6D4178B2-2ACF-4F0E-8797-98319D0B075B}" srcOrd="11" destOrd="0" presId="urn:microsoft.com/office/officeart/2005/8/layout/default"/>
    <dgm:cxn modelId="{2883EAAF-FD81-4D81-A325-555659C18184}" type="presParOf" srcId="{F3273D11-9B82-486D-852C-FF2AB12BDB7B}" destId="{C58F187F-1330-4C6F-B1AF-8E6D4EC91CEE}" srcOrd="12" destOrd="0" presId="urn:microsoft.com/office/officeart/2005/8/layout/default"/>
    <dgm:cxn modelId="{56FA04E7-090A-42A5-9694-BC91C733009D}" type="presParOf" srcId="{F3273D11-9B82-486D-852C-FF2AB12BDB7B}" destId="{1579F96A-0BA8-49FA-8D26-8C5E141D5914}" srcOrd="13" destOrd="0" presId="urn:microsoft.com/office/officeart/2005/8/layout/default"/>
    <dgm:cxn modelId="{7999F594-CBB5-492C-9259-5DF125C5AC64}" type="presParOf" srcId="{F3273D11-9B82-486D-852C-FF2AB12BDB7B}" destId="{D7361BDB-BE80-4232-8F66-72DECE71F5AC}" srcOrd="14" destOrd="0" presId="urn:microsoft.com/office/officeart/2005/8/layout/default"/>
    <dgm:cxn modelId="{204567AB-40BF-4772-8846-5E312A4F25D8}" type="presParOf" srcId="{F3273D11-9B82-486D-852C-FF2AB12BDB7B}" destId="{47BA6395-5051-408D-8340-21FAC6ED54F1}" srcOrd="15" destOrd="0" presId="urn:microsoft.com/office/officeart/2005/8/layout/default"/>
    <dgm:cxn modelId="{CE90F54C-D80E-43BB-BE60-A2DD3F4683CB}" type="presParOf" srcId="{F3273D11-9B82-486D-852C-FF2AB12BDB7B}" destId="{01F7B6CF-09FD-437E-9F73-01831B499522}" srcOrd="16" destOrd="0" presId="urn:microsoft.com/office/officeart/2005/8/layout/default"/>
    <dgm:cxn modelId="{0F8E89F7-B583-4F1C-9112-ED07C8BFE2B8}" type="presParOf" srcId="{F3273D11-9B82-486D-852C-FF2AB12BDB7B}" destId="{0682FFCE-4B04-48C1-B147-8AFE085288A0}" srcOrd="17" destOrd="0" presId="urn:microsoft.com/office/officeart/2005/8/layout/default"/>
    <dgm:cxn modelId="{760F1448-C738-4A90-B42D-B20AA5C9A576}" type="presParOf" srcId="{F3273D11-9B82-486D-852C-FF2AB12BDB7B}" destId="{927A7C6E-15C2-4063-B505-574DCC64B6B5}" srcOrd="18" destOrd="0" presId="urn:microsoft.com/office/officeart/2005/8/layout/default"/>
    <dgm:cxn modelId="{9A22761D-FED5-478A-A050-BA1F00A31E2B}" type="presParOf" srcId="{F3273D11-9B82-486D-852C-FF2AB12BDB7B}" destId="{196A8175-D22A-41A6-9781-62FBFA0F4CCE}" srcOrd="19" destOrd="0" presId="urn:microsoft.com/office/officeart/2005/8/layout/default"/>
    <dgm:cxn modelId="{61C3A8E3-6F46-4046-BF32-00E2F7E6CF76}" type="presParOf" srcId="{F3273D11-9B82-486D-852C-FF2AB12BDB7B}" destId="{73A41708-0B57-4A84-83E5-11D67DE2CBF6}" srcOrd="20" destOrd="0" presId="urn:microsoft.com/office/officeart/2005/8/layout/default"/>
    <dgm:cxn modelId="{325E9EFC-C1F9-4754-9CCF-64B50E092A96}" type="presParOf" srcId="{F3273D11-9B82-486D-852C-FF2AB12BDB7B}" destId="{A82AB160-FB8B-48AF-8302-A2221E66E65C}" srcOrd="21" destOrd="0" presId="urn:microsoft.com/office/officeart/2005/8/layout/default"/>
    <dgm:cxn modelId="{7156EA59-2191-49BF-B2CD-2BBD7472E79A}" type="presParOf" srcId="{F3273D11-9B82-486D-852C-FF2AB12BDB7B}" destId="{0C31227E-7B39-457D-A93D-48FA3D973DE5}" srcOrd="22" destOrd="0" presId="urn:microsoft.com/office/officeart/2005/8/layout/default"/>
    <dgm:cxn modelId="{08CAC5FB-A76D-4F0F-8DD7-5211E1277F50}" type="presParOf" srcId="{F3273D11-9B82-486D-852C-FF2AB12BDB7B}" destId="{C3A29668-9525-4855-A025-B0E2459C2C28}" srcOrd="23" destOrd="0" presId="urn:microsoft.com/office/officeart/2005/8/layout/default"/>
    <dgm:cxn modelId="{AFEEB051-C4AD-488D-B761-A30A74F0A185}" type="presParOf" srcId="{F3273D11-9B82-486D-852C-FF2AB12BDB7B}" destId="{B76B4E67-0B9F-4145-9AED-06A4ED1D2506}" srcOrd="24" destOrd="0" presId="urn:microsoft.com/office/officeart/2005/8/layout/default"/>
    <dgm:cxn modelId="{A3DCCF03-8602-40F5-8C67-CC4172A455BE}" type="presParOf" srcId="{F3273D11-9B82-486D-852C-FF2AB12BDB7B}" destId="{A7D86F40-B3D3-4B9A-B892-ECA0EF93CA43}" srcOrd="25" destOrd="0" presId="urn:microsoft.com/office/officeart/2005/8/layout/default"/>
    <dgm:cxn modelId="{21CAE39B-0796-4066-8E37-1F9805674C0B}" type="presParOf" srcId="{F3273D11-9B82-486D-852C-FF2AB12BDB7B}" destId="{4EBFEAC9-007F-4947-95A2-5760EDF5EFFA}" srcOrd="26" destOrd="0" presId="urn:microsoft.com/office/officeart/2005/8/layout/default"/>
    <dgm:cxn modelId="{E4464D9F-50C0-4C7F-820F-4173239610DB}" type="presParOf" srcId="{F3273D11-9B82-486D-852C-FF2AB12BDB7B}" destId="{93588C59-D66C-4BAB-851D-BB2C12422A31}" srcOrd="27" destOrd="0" presId="urn:microsoft.com/office/officeart/2005/8/layout/default"/>
    <dgm:cxn modelId="{6BECF2F6-16A1-41BE-9DD5-8DDCF87DFA62}" type="presParOf" srcId="{F3273D11-9B82-486D-852C-FF2AB12BDB7B}" destId="{B94BD1B6-7071-4D94-89D6-84EA0313B03E}" srcOrd="28" destOrd="0" presId="urn:microsoft.com/office/officeart/2005/8/layout/default"/>
    <dgm:cxn modelId="{B913F661-98C8-4E00-BC00-1E43F43A5E85}" type="presParOf" srcId="{F3273D11-9B82-486D-852C-FF2AB12BDB7B}" destId="{A5C192D1-FAE4-415D-934A-4A91013AC4D1}" srcOrd="29" destOrd="0" presId="urn:microsoft.com/office/officeart/2005/8/layout/default"/>
    <dgm:cxn modelId="{6A3168A1-41FF-41CB-BDE1-0052FD60E090}" type="presParOf" srcId="{F3273D11-9B82-486D-852C-FF2AB12BDB7B}" destId="{77616FA0-8E6C-4F3B-81B8-80EFE5288181}" srcOrd="30" destOrd="0" presId="urn:microsoft.com/office/officeart/2005/8/layout/default"/>
    <dgm:cxn modelId="{D9E50E20-DA77-45BB-B3C7-AFAA1545D857}" type="presParOf" srcId="{F3273D11-9B82-486D-852C-FF2AB12BDB7B}" destId="{24FFD817-FD93-4C95-B078-C98AB33CFBE8}" srcOrd="31" destOrd="0" presId="urn:microsoft.com/office/officeart/2005/8/layout/default"/>
    <dgm:cxn modelId="{91602B09-6A9D-49CE-AFB8-D336D962B49D}" type="presParOf" srcId="{F3273D11-9B82-486D-852C-FF2AB12BDB7B}" destId="{173D2790-465A-476A-928F-AC66684AE1C6}" srcOrd="32" destOrd="0" presId="urn:microsoft.com/office/officeart/2005/8/layout/default"/>
    <dgm:cxn modelId="{9FBA2663-F51C-4307-A768-53C89F7708F0}" type="presParOf" srcId="{F3273D11-9B82-486D-852C-FF2AB12BDB7B}" destId="{B0D1E92C-AC94-4F33-AEBD-F37BFD4043B5}" srcOrd="33" destOrd="0" presId="urn:microsoft.com/office/officeart/2005/8/layout/default"/>
    <dgm:cxn modelId="{D3ED95DC-0C34-4FF0-878C-1AF0A76172FD}" type="presParOf" srcId="{F3273D11-9B82-486D-852C-FF2AB12BDB7B}" destId="{8F11BA12-1D0D-4765-9232-EED022404E2F}" srcOrd="34" destOrd="0" presId="urn:microsoft.com/office/officeart/2005/8/layout/default"/>
    <dgm:cxn modelId="{D5EBA016-E96F-4A15-9FB0-5E4DA64FB7B7}" type="presParOf" srcId="{F3273D11-9B82-486D-852C-FF2AB12BDB7B}" destId="{3AA19B3D-3B74-4FED-81AD-A10715798796}" srcOrd="35" destOrd="0" presId="urn:microsoft.com/office/officeart/2005/8/layout/default"/>
    <dgm:cxn modelId="{076D1A35-55BF-425A-93E1-ADE6295ABE13}" type="presParOf" srcId="{F3273D11-9B82-486D-852C-FF2AB12BDB7B}" destId="{4233DD9B-DDCB-4055-990B-704AFD47914A}" srcOrd="36" destOrd="0" presId="urn:microsoft.com/office/officeart/2005/8/layout/default"/>
    <dgm:cxn modelId="{2BF7CFAF-783C-47AD-9666-FE5A26FD1DBA}" type="presParOf" srcId="{F3273D11-9B82-486D-852C-FF2AB12BDB7B}" destId="{7D946B39-617E-49C5-B4A0-3B7EF9CDF95D}" srcOrd="37" destOrd="0" presId="urn:microsoft.com/office/officeart/2005/8/layout/default"/>
    <dgm:cxn modelId="{B0259885-8616-4632-824E-D010CD2A5AE7}" type="presParOf" srcId="{F3273D11-9B82-486D-852C-FF2AB12BDB7B}" destId="{2647FDC1-FA38-4A0C-8B8C-4F8539658F10}" srcOrd="38" destOrd="0" presId="urn:microsoft.com/office/officeart/2005/8/layout/default"/>
    <dgm:cxn modelId="{DB7A253C-652C-4A9B-A79B-4D08DB32890C}" type="presParOf" srcId="{F3273D11-9B82-486D-852C-FF2AB12BDB7B}" destId="{A23E35E9-E1B4-4C69-8A4C-EEAAA6007967}" srcOrd="39" destOrd="0" presId="urn:microsoft.com/office/officeart/2005/8/layout/default"/>
    <dgm:cxn modelId="{B7265079-FCC6-4487-880D-BB1426DE538F}" type="presParOf" srcId="{F3273D11-9B82-486D-852C-FF2AB12BDB7B}" destId="{8C47B4BA-F794-49D8-BA81-ECEADDC38490}" srcOrd="40" destOrd="0" presId="urn:microsoft.com/office/officeart/2005/8/layout/default"/>
    <dgm:cxn modelId="{941CBB9E-1C91-4CFC-8202-0A14BF4CF016}" type="presParOf" srcId="{F3273D11-9B82-486D-852C-FF2AB12BDB7B}" destId="{667655AA-0881-4329-BE76-F33DDBC4136F}" srcOrd="41" destOrd="0" presId="urn:microsoft.com/office/officeart/2005/8/layout/default"/>
    <dgm:cxn modelId="{2C86850F-75BA-475A-B7F1-4FB71858822A}" type="presParOf" srcId="{F3273D11-9B82-486D-852C-FF2AB12BDB7B}" destId="{88720C03-25A0-4E9A-A737-35526DD4291C}" srcOrd="42" destOrd="0" presId="urn:microsoft.com/office/officeart/2005/8/layout/default"/>
    <dgm:cxn modelId="{9370EE60-096D-4009-8D05-85F3D4ED4FBF}" type="presParOf" srcId="{F3273D11-9B82-486D-852C-FF2AB12BDB7B}" destId="{EA427C6F-4384-41EB-9038-D437FA5CD17C}" srcOrd="43" destOrd="0" presId="urn:microsoft.com/office/officeart/2005/8/layout/default"/>
    <dgm:cxn modelId="{B86EEA16-9AD6-42F4-B8BA-B8AC0C327716}" type="presParOf" srcId="{F3273D11-9B82-486D-852C-FF2AB12BDB7B}" destId="{D14B80F2-8209-4D08-92FA-F45A1547F4D2}" srcOrd="44" destOrd="0" presId="urn:microsoft.com/office/officeart/2005/8/layout/default"/>
    <dgm:cxn modelId="{7380D928-2160-416D-8B19-5982A6DF853F}" type="presParOf" srcId="{F3273D11-9B82-486D-852C-FF2AB12BDB7B}" destId="{A18BEE4D-3FDE-4BD8-B776-AB6E500EA5F8}" srcOrd="45" destOrd="0" presId="urn:microsoft.com/office/officeart/2005/8/layout/default"/>
    <dgm:cxn modelId="{326779A1-4344-425D-9C37-DB1315F0DCCA}" type="presParOf" srcId="{F3273D11-9B82-486D-852C-FF2AB12BDB7B}" destId="{4B58E279-376B-45A4-ADC0-0CF399BE5986}" srcOrd="46" destOrd="0" presId="urn:microsoft.com/office/officeart/2005/8/layout/default"/>
    <dgm:cxn modelId="{45AFA6E9-64CB-478C-8663-2EEFE34AD305}" type="presParOf" srcId="{F3273D11-9B82-486D-852C-FF2AB12BDB7B}" destId="{E5991FC2-4DBC-4032-BA2C-55B635BE1388}" srcOrd="47" destOrd="0" presId="urn:microsoft.com/office/officeart/2005/8/layout/default"/>
    <dgm:cxn modelId="{77509E59-6449-4E73-8C46-AAC39A1F017E}" type="presParOf" srcId="{F3273D11-9B82-486D-852C-FF2AB12BDB7B}" destId="{4961D84D-82F2-40C1-A361-55235B9A186E}" srcOrd="48" destOrd="0" presId="urn:microsoft.com/office/officeart/2005/8/layout/default"/>
    <dgm:cxn modelId="{5C431705-A1D3-4767-A94B-6ACCF4827D1F}" type="presParOf" srcId="{F3273D11-9B82-486D-852C-FF2AB12BDB7B}" destId="{D4882EAE-1B06-494D-B591-810D312DAC1B}" srcOrd="49" destOrd="0" presId="urn:microsoft.com/office/officeart/2005/8/layout/default"/>
    <dgm:cxn modelId="{13B7A69A-4283-4C9F-B143-749012F7EEAE}" type="presParOf" srcId="{F3273D11-9B82-486D-852C-FF2AB12BDB7B}" destId="{694FDA8A-CAC0-4CF0-A58F-91996BE0805F}" srcOrd="50" destOrd="0" presId="urn:microsoft.com/office/officeart/2005/8/layout/default"/>
    <dgm:cxn modelId="{61003849-9057-4E0B-B0E6-2A4C0B2F3A5F}" type="presParOf" srcId="{F3273D11-9B82-486D-852C-FF2AB12BDB7B}" destId="{4A11F5CA-CB99-4810-8F1C-E224C37B0891}" srcOrd="51" destOrd="0" presId="urn:microsoft.com/office/officeart/2005/8/layout/default"/>
    <dgm:cxn modelId="{5BDF5844-13E6-41A5-B384-A3D30AC87F05}" type="presParOf" srcId="{F3273D11-9B82-486D-852C-FF2AB12BDB7B}" destId="{72BD5209-A8BC-409B-9D3C-62D7F3CE841F}" srcOrd="52" destOrd="0" presId="urn:microsoft.com/office/officeart/2005/8/layout/default"/>
    <dgm:cxn modelId="{532D3F5C-C7B6-4B00-A9B0-85F67AE3B08C}" type="presParOf" srcId="{F3273D11-9B82-486D-852C-FF2AB12BDB7B}" destId="{C98CF877-5594-4B89-ACD2-68B82CF18636}" srcOrd="53" destOrd="0" presId="urn:microsoft.com/office/officeart/2005/8/layout/default"/>
    <dgm:cxn modelId="{5E3BD2DA-591D-41EC-9FED-586013A200FC}" type="presParOf" srcId="{F3273D11-9B82-486D-852C-FF2AB12BDB7B}" destId="{18B90268-3736-40ED-8D10-26274F40D8F5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21EC1-334A-479E-BDF0-56E571169274}" type="doc">
      <dgm:prSet loTypeId="urn:microsoft.com/office/officeart/2005/8/layout/hChevron3" loCatId="process" qsTypeId="urn:microsoft.com/office/officeart/2005/8/quickstyle/simple2" qsCatId="simple" csTypeId="urn:microsoft.com/office/officeart/2005/8/colors/accent1_3" csCatId="accent1" phldr="1"/>
      <dgm:spPr/>
    </dgm:pt>
    <dgm:pt modelId="{3D35244D-DCE7-4A5B-AA1B-CB7324E2A9E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 smtClean="0"/>
            <a:t>Dec</a:t>
          </a:r>
        </a:p>
        <a:p>
          <a:r>
            <a:rPr lang="en-US" sz="1600" dirty="0" smtClean="0"/>
            <a:t>2017</a:t>
          </a:r>
          <a:endParaRPr lang="en-US" sz="2000" dirty="0"/>
        </a:p>
      </dgm:t>
    </dgm:pt>
    <dgm:pt modelId="{EF470442-3993-4C3C-9424-005E5C267F75}" type="parTrans" cxnId="{04400E58-D3A4-48A7-BFAA-E4CA52F56F8F}">
      <dgm:prSet/>
      <dgm:spPr/>
      <dgm:t>
        <a:bodyPr/>
        <a:lstStyle/>
        <a:p>
          <a:endParaRPr lang="en-US"/>
        </a:p>
      </dgm:t>
    </dgm:pt>
    <dgm:pt modelId="{3BA69EF6-5D34-4C13-B872-05C85BA5FF30}" type="sibTrans" cxnId="{04400E58-D3A4-48A7-BFAA-E4CA52F56F8F}">
      <dgm:prSet/>
      <dgm:spPr/>
      <dgm:t>
        <a:bodyPr/>
        <a:lstStyle/>
        <a:p>
          <a:endParaRPr lang="en-US"/>
        </a:p>
      </dgm:t>
    </dgm:pt>
    <dgm:pt modelId="{9D5CCDC3-E5DC-451E-B2CA-3749FA47C45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dirty="0" smtClean="0"/>
            <a:t>Oct</a:t>
          </a:r>
        </a:p>
        <a:p>
          <a:r>
            <a:rPr lang="en-US" sz="1600" dirty="0" smtClean="0"/>
            <a:t>2018</a:t>
          </a:r>
          <a:endParaRPr lang="en-US" sz="2000" dirty="0"/>
        </a:p>
      </dgm:t>
    </dgm:pt>
    <dgm:pt modelId="{9D6F451F-A72A-45BE-8660-B53F93BE7B18}" type="parTrans" cxnId="{462FD489-304E-4715-A7A9-430FA1D765E3}">
      <dgm:prSet/>
      <dgm:spPr/>
      <dgm:t>
        <a:bodyPr/>
        <a:lstStyle/>
        <a:p>
          <a:endParaRPr lang="en-US"/>
        </a:p>
      </dgm:t>
    </dgm:pt>
    <dgm:pt modelId="{92399BB4-618A-495A-B86C-84A29B8F2790}" type="sibTrans" cxnId="{462FD489-304E-4715-A7A9-430FA1D765E3}">
      <dgm:prSet/>
      <dgm:spPr/>
      <dgm:t>
        <a:bodyPr/>
        <a:lstStyle/>
        <a:p>
          <a:endParaRPr lang="en-US"/>
        </a:p>
      </dgm:t>
    </dgm:pt>
    <dgm:pt modelId="{396EBFE7-2AEA-4F2A-925E-147C81EC803B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Jan</a:t>
          </a:r>
        </a:p>
        <a:p>
          <a:r>
            <a:rPr lang="en-US" sz="1600" dirty="0" smtClean="0"/>
            <a:t>2019</a:t>
          </a:r>
          <a:r>
            <a:rPr lang="en-US" sz="2000" dirty="0" smtClean="0"/>
            <a:t> </a:t>
          </a:r>
          <a:endParaRPr lang="en-US" sz="2000" dirty="0"/>
        </a:p>
      </dgm:t>
    </dgm:pt>
    <dgm:pt modelId="{5A5172EC-FA96-40D5-AB68-250D0E13CBE0}" type="parTrans" cxnId="{58B4AF83-D43D-474D-A08A-10468686D080}">
      <dgm:prSet/>
      <dgm:spPr/>
      <dgm:t>
        <a:bodyPr/>
        <a:lstStyle/>
        <a:p>
          <a:endParaRPr lang="en-US"/>
        </a:p>
      </dgm:t>
    </dgm:pt>
    <dgm:pt modelId="{A731636E-9791-4660-ABB8-4159E0A8F6DF}" type="sibTrans" cxnId="{58B4AF83-D43D-474D-A08A-10468686D080}">
      <dgm:prSet/>
      <dgm:spPr/>
      <dgm:t>
        <a:bodyPr/>
        <a:lstStyle/>
        <a:p>
          <a:endParaRPr lang="en-US"/>
        </a:p>
      </dgm:t>
    </dgm:pt>
    <dgm:pt modelId="{7B0941F6-E0EF-489F-86CB-4BC951CEB73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Feb</a:t>
          </a:r>
        </a:p>
        <a:p>
          <a:r>
            <a:rPr lang="en-US" sz="1600" dirty="0" smtClean="0"/>
            <a:t>2019</a:t>
          </a:r>
          <a:endParaRPr lang="en-US" sz="2000" dirty="0"/>
        </a:p>
      </dgm:t>
    </dgm:pt>
    <dgm:pt modelId="{5BC99513-6134-497F-8046-6B72A5F190EE}" type="parTrans" cxnId="{D0FE8F99-8D72-447E-BB35-EAA95DE88181}">
      <dgm:prSet/>
      <dgm:spPr/>
      <dgm:t>
        <a:bodyPr/>
        <a:lstStyle/>
        <a:p>
          <a:endParaRPr lang="en-US"/>
        </a:p>
      </dgm:t>
    </dgm:pt>
    <dgm:pt modelId="{18394532-AAD2-4D48-A355-890470B80B58}" type="sibTrans" cxnId="{D0FE8F99-8D72-447E-BB35-EAA95DE88181}">
      <dgm:prSet/>
      <dgm:spPr/>
      <dgm:t>
        <a:bodyPr/>
        <a:lstStyle/>
        <a:p>
          <a:endParaRPr lang="en-US"/>
        </a:p>
      </dgm:t>
    </dgm:pt>
    <dgm:pt modelId="{1D11D1BA-9F47-4A5A-90C5-6E3F26C3B4C6}">
      <dgm:prSet phldrT="[Text]" custT="1"/>
      <dgm:spPr/>
      <dgm:t>
        <a:bodyPr/>
        <a:lstStyle/>
        <a:p>
          <a:r>
            <a:rPr lang="en-US" sz="2000" dirty="0" smtClean="0"/>
            <a:t>Apr</a:t>
          </a:r>
        </a:p>
        <a:p>
          <a:r>
            <a:rPr lang="en-US" sz="1600" dirty="0" smtClean="0"/>
            <a:t>2019</a:t>
          </a:r>
          <a:endParaRPr lang="en-US" sz="2000" dirty="0"/>
        </a:p>
      </dgm:t>
    </dgm:pt>
    <dgm:pt modelId="{44A8F0B8-0FA5-482C-B96E-8A980E14E930}" type="parTrans" cxnId="{8CE51107-F7C6-4DB5-85E5-8A0124426165}">
      <dgm:prSet/>
      <dgm:spPr/>
      <dgm:t>
        <a:bodyPr/>
        <a:lstStyle/>
        <a:p>
          <a:endParaRPr lang="en-US"/>
        </a:p>
      </dgm:t>
    </dgm:pt>
    <dgm:pt modelId="{C6527A1F-D191-414E-807F-811510C61CD8}" type="sibTrans" cxnId="{8CE51107-F7C6-4DB5-85E5-8A0124426165}">
      <dgm:prSet/>
      <dgm:spPr/>
      <dgm:t>
        <a:bodyPr/>
        <a:lstStyle/>
        <a:p>
          <a:endParaRPr lang="en-US"/>
        </a:p>
      </dgm:t>
    </dgm:pt>
    <dgm:pt modelId="{92B159F1-6412-48CB-82C9-C13CA4F0C1A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Mar</a:t>
          </a:r>
        </a:p>
        <a:p>
          <a:r>
            <a:rPr lang="en-US" sz="1600" dirty="0" smtClean="0"/>
            <a:t>2019</a:t>
          </a:r>
          <a:endParaRPr lang="en-US" sz="2000" dirty="0"/>
        </a:p>
      </dgm:t>
    </dgm:pt>
    <dgm:pt modelId="{5D7366DA-BA1B-4D05-83F1-9B23C7905FC6}" type="parTrans" cxnId="{3F6754DC-650D-4BE4-88F8-5C09D963CDC7}">
      <dgm:prSet/>
      <dgm:spPr/>
      <dgm:t>
        <a:bodyPr/>
        <a:lstStyle/>
        <a:p>
          <a:endParaRPr lang="en-US"/>
        </a:p>
      </dgm:t>
    </dgm:pt>
    <dgm:pt modelId="{565CEDC9-987D-4813-858C-9F0DC21F0411}" type="sibTrans" cxnId="{3F6754DC-650D-4BE4-88F8-5C09D963CDC7}">
      <dgm:prSet/>
      <dgm:spPr/>
      <dgm:t>
        <a:bodyPr/>
        <a:lstStyle/>
        <a:p>
          <a:endParaRPr lang="en-US"/>
        </a:p>
      </dgm:t>
    </dgm:pt>
    <dgm:pt modelId="{AF8C2259-C14D-40B9-AC4E-2740423B915D}" type="pres">
      <dgm:prSet presAssocID="{7B121EC1-334A-479E-BDF0-56E571169274}" presName="Name0" presStyleCnt="0">
        <dgm:presLayoutVars>
          <dgm:dir/>
          <dgm:resizeHandles val="exact"/>
        </dgm:presLayoutVars>
      </dgm:prSet>
      <dgm:spPr/>
    </dgm:pt>
    <dgm:pt modelId="{707BE74A-DB12-48C7-A796-CC25D7F89F88}" type="pres">
      <dgm:prSet presAssocID="{3D35244D-DCE7-4A5B-AA1B-CB7324E2A9EB}" presName="parTxOnly" presStyleLbl="node1" presStyleIdx="0" presStyleCnt="6" custScaleX="5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500B9-CB6C-490A-A91C-2F4EB0BC255B}" type="pres">
      <dgm:prSet presAssocID="{3BA69EF6-5D34-4C13-B872-05C85BA5FF30}" presName="parSpace" presStyleCnt="0"/>
      <dgm:spPr/>
    </dgm:pt>
    <dgm:pt modelId="{7187A90D-1CE2-4DAA-A229-3EE26DB09092}" type="pres">
      <dgm:prSet presAssocID="{9D5CCDC3-E5DC-451E-B2CA-3749FA47C457}" presName="parTxOnly" presStyleLbl="node1" presStyleIdx="1" presStyleCnt="6" custScaleX="8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B3E31-BBCF-4C13-B0F0-0F72B62A1D7A}" type="pres">
      <dgm:prSet presAssocID="{92399BB4-618A-495A-B86C-84A29B8F2790}" presName="parSpace" presStyleCnt="0"/>
      <dgm:spPr/>
    </dgm:pt>
    <dgm:pt modelId="{ACF36F96-2F65-4F14-AAD7-7C27A1CF7B0C}" type="pres">
      <dgm:prSet presAssocID="{396EBFE7-2AEA-4F2A-925E-147C81EC803B}" presName="parTxOnly" presStyleLbl="node1" presStyleIdx="2" presStyleCnt="6" custScaleX="81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4F87A-FDA9-4DC0-94D6-B84414D1DA67}" type="pres">
      <dgm:prSet presAssocID="{A731636E-9791-4660-ABB8-4159E0A8F6DF}" presName="parSpace" presStyleCnt="0"/>
      <dgm:spPr/>
    </dgm:pt>
    <dgm:pt modelId="{898E595B-EDD0-44EC-8E82-BED52B07B2B3}" type="pres">
      <dgm:prSet presAssocID="{7B0941F6-E0EF-489F-86CB-4BC951CEB738}" presName="parTxOnly" presStyleLbl="node1" presStyleIdx="3" presStyleCnt="6" custScaleX="81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91F10-1B13-45E5-9514-7DEC1297F1F7}" type="pres">
      <dgm:prSet presAssocID="{18394532-AAD2-4D48-A355-890470B80B58}" presName="parSpace" presStyleCnt="0"/>
      <dgm:spPr/>
    </dgm:pt>
    <dgm:pt modelId="{D2BA92FB-B25B-4C13-86DA-185B5ABC8093}" type="pres">
      <dgm:prSet presAssocID="{92B159F1-6412-48CB-82C9-C13CA4F0C1A9}" presName="parTxOnly" presStyleLbl="node1" presStyleIdx="4" presStyleCnt="6" custScaleX="7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B63DA-5680-4FDC-B360-1C7A647ACE3A}" type="pres">
      <dgm:prSet presAssocID="{565CEDC9-987D-4813-858C-9F0DC21F0411}" presName="parSpace" presStyleCnt="0"/>
      <dgm:spPr/>
    </dgm:pt>
    <dgm:pt modelId="{C178D6B6-8A21-4395-96BE-7D0179F073B6}" type="pres">
      <dgm:prSet presAssocID="{1D11D1BA-9F47-4A5A-90C5-6E3F26C3B4C6}" presName="parTxOnly" presStyleLbl="node1" presStyleIdx="5" presStyleCnt="6" custScaleX="83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C1AA8-2776-48D3-A556-013DC49E7823}" type="presOf" srcId="{7B0941F6-E0EF-489F-86CB-4BC951CEB738}" destId="{898E595B-EDD0-44EC-8E82-BED52B07B2B3}" srcOrd="0" destOrd="0" presId="urn:microsoft.com/office/officeart/2005/8/layout/hChevron3"/>
    <dgm:cxn modelId="{3F6754DC-650D-4BE4-88F8-5C09D963CDC7}" srcId="{7B121EC1-334A-479E-BDF0-56E571169274}" destId="{92B159F1-6412-48CB-82C9-C13CA4F0C1A9}" srcOrd="4" destOrd="0" parTransId="{5D7366DA-BA1B-4D05-83F1-9B23C7905FC6}" sibTransId="{565CEDC9-987D-4813-858C-9F0DC21F0411}"/>
    <dgm:cxn modelId="{4BC80FB1-0703-4FD3-A7B0-46D73A79EEC1}" type="presOf" srcId="{9D5CCDC3-E5DC-451E-B2CA-3749FA47C457}" destId="{7187A90D-1CE2-4DAA-A229-3EE26DB09092}" srcOrd="0" destOrd="0" presId="urn:microsoft.com/office/officeart/2005/8/layout/hChevron3"/>
    <dgm:cxn modelId="{58B4AF83-D43D-474D-A08A-10468686D080}" srcId="{7B121EC1-334A-479E-BDF0-56E571169274}" destId="{396EBFE7-2AEA-4F2A-925E-147C81EC803B}" srcOrd="2" destOrd="0" parTransId="{5A5172EC-FA96-40D5-AB68-250D0E13CBE0}" sibTransId="{A731636E-9791-4660-ABB8-4159E0A8F6DF}"/>
    <dgm:cxn modelId="{09E37972-CEC8-4DE7-B6C4-EE4F5310BCC4}" type="presOf" srcId="{396EBFE7-2AEA-4F2A-925E-147C81EC803B}" destId="{ACF36F96-2F65-4F14-AAD7-7C27A1CF7B0C}" srcOrd="0" destOrd="0" presId="urn:microsoft.com/office/officeart/2005/8/layout/hChevron3"/>
    <dgm:cxn modelId="{D626A08D-6CB4-4A11-B13E-8E65A09D069D}" type="presOf" srcId="{1D11D1BA-9F47-4A5A-90C5-6E3F26C3B4C6}" destId="{C178D6B6-8A21-4395-96BE-7D0179F073B6}" srcOrd="0" destOrd="0" presId="urn:microsoft.com/office/officeart/2005/8/layout/hChevron3"/>
    <dgm:cxn modelId="{04400E58-D3A4-48A7-BFAA-E4CA52F56F8F}" srcId="{7B121EC1-334A-479E-BDF0-56E571169274}" destId="{3D35244D-DCE7-4A5B-AA1B-CB7324E2A9EB}" srcOrd="0" destOrd="0" parTransId="{EF470442-3993-4C3C-9424-005E5C267F75}" sibTransId="{3BA69EF6-5D34-4C13-B872-05C85BA5FF30}"/>
    <dgm:cxn modelId="{8CE51107-F7C6-4DB5-85E5-8A0124426165}" srcId="{7B121EC1-334A-479E-BDF0-56E571169274}" destId="{1D11D1BA-9F47-4A5A-90C5-6E3F26C3B4C6}" srcOrd="5" destOrd="0" parTransId="{44A8F0B8-0FA5-482C-B96E-8A980E14E930}" sibTransId="{C6527A1F-D191-414E-807F-811510C61CD8}"/>
    <dgm:cxn modelId="{462FD489-304E-4715-A7A9-430FA1D765E3}" srcId="{7B121EC1-334A-479E-BDF0-56E571169274}" destId="{9D5CCDC3-E5DC-451E-B2CA-3749FA47C457}" srcOrd="1" destOrd="0" parTransId="{9D6F451F-A72A-45BE-8660-B53F93BE7B18}" sibTransId="{92399BB4-618A-495A-B86C-84A29B8F2790}"/>
    <dgm:cxn modelId="{174FA590-C5D3-4F71-9836-45447C942F13}" type="presOf" srcId="{7B121EC1-334A-479E-BDF0-56E571169274}" destId="{AF8C2259-C14D-40B9-AC4E-2740423B915D}" srcOrd="0" destOrd="0" presId="urn:microsoft.com/office/officeart/2005/8/layout/hChevron3"/>
    <dgm:cxn modelId="{D0FE8F99-8D72-447E-BB35-EAA95DE88181}" srcId="{7B121EC1-334A-479E-BDF0-56E571169274}" destId="{7B0941F6-E0EF-489F-86CB-4BC951CEB738}" srcOrd="3" destOrd="0" parTransId="{5BC99513-6134-497F-8046-6B72A5F190EE}" sibTransId="{18394532-AAD2-4D48-A355-890470B80B58}"/>
    <dgm:cxn modelId="{1EF7A609-D8C3-4157-A20C-CD8616CB53CC}" type="presOf" srcId="{3D35244D-DCE7-4A5B-AA1B-CB7324E2A9EB}" destId="{707BE74A-DB12-48C7-A796-CC25D7F89F88}" srcOrd="0" destOrd="0" presId="urn:microsoft.com/office/officeart/2005/8/layout/hChevron3"/>
    <dgm:cxn modelId="{001C7F5E-297C-44A2-BE69-3D27C53BCEFA}" type="presOf" srcId="{92B159F1-6412-48CB-82C9-C13CA4F0C1A9}" destId="{D2BA92FB-B25B-4C13-86DA-185B5ABC8093}" srcOrd="0" destOrd="0" presId="urn:microsoft.com/office/officeart/2005/8/layout/hChevron3"/>
    <dgm:cxn modelId="{4F4D8E9C-AFB7-4401-B495-8B085AC7B337}" type="presParOf" srcId="{AF8C2259-C14D-40B9-AC4E-2740423B915D}" destId="{707BE74A-DB12-48C7-A796-CC25D7F89F88}" srcOrd="0" destOrd="0" presId="urn:microsoft.com/office/officeart/2005/8/layout/hChevron3"/>
    <dgm:cxn modelId="{1A95DF22-362F-4A66-B8CB-152618F6B195}" type="presParOf" srcId="{AF8C2259-C14D-40B9-AC4E-2740423B915D}" destId="{504500B9-CB6C-490A-A91C-2F4EB0BC255B}" srcOrd="1" destOrd="0" presId="urn:microsoft.com/office/officeart/2005/8/layout/hChevron3"/>
    <dgm:cxn modelId="{F9C08CA7-5199-43DD-9635-2B7CF3787BCA}" type="presParOf" srcId="{AF8C2259-C14D-40B9-AC4E-2740423B915D}" destId="{7187A90D-1CE2-4DAA-A229-3EE26DB09092}" srcOrd="2" destOrd="0" presId="urn:microsoft.com/office/officeart/2005/8/layout/hChevron3"/>
    <dgm:cxn modelId="{EF15EC6F-9D98-4BFF-AA32-77009AE06093}" type="presParOf" srcId="{AF8C2259-C14D-40B9-AC4E-2740423B915D}" destId="{EA2B3E31-BBCF-4C13-B0F0-0F72B62A1D7A}" srcOrd="3" destOrd="0" presId="urn:microsoft.com/office/officeart/2005/8/layout/hChevron3"/>
    <dgm:cxn modelId="{006CD451-E45B-41EE-B38B-9EEE8CA0A944}" type="presParOf" srcId="{AF8C2259-C14D-40B9-AC4E-2740423B915D}" destId="{ACF36F96-2F65-4F14-AAD7-7C27A1CF7B0C}" srcOrd="4" destOrd="0" presId="urn:microsoft.com/office/officeart/2005/8/layout/hChevron3"/>
    <dgm:cxn modelId="{03FA5835-0C1E-4F4A-B815-28D897AAE929}" type="presParOf" srcId="{AF8C2259-C14D-40B9-AC4E-2740423B915D}" destId="{C364F87A-FDA9-4DC0-94D6-B84414D1DA67}" srcOrd="5" destOrd="0" presId="urn:microsoft.com/office/officeart/2005/8/layout/hChevron3"/>
    <dgm:cxn modelId="{45BDCAD2-CF4A-4D08-9021-4BCDE5864D36}" type="presParOf" srcId="{AF8C2259-C14D-40B9-AC4E-2740423B915D}" destId="{898E595B-EDD0-44EC-8E82-BED52B07B2B3}" srcOrd="6" destOrd="0" presId="urn:microsoft.com/office/officeart/2005/8/layout/hChevron3"/>
    <dgm:cxn modelId="{3EF61C3D-8387-4E37-9011-24CE5078ACF3}" type="presParOf" srcId="{AF8C2259-C14D-40B9-AC4E-2740423B915D}" destId="{92491F10-1B13-45E5-9514-7DEC1297F1F7}" srcOrd="7" destOrd="0" presId="urn:microsoft.com/office/officeart/2005/8/layout/hChevron3"/>
    <dgm:cxn modelId="{22B00E28-1086-4CB5-B5A4-99F76B33D4D9}" type="presParOf" srcId="{AF8C2259-C14D-40B9-AC4E-2740423B915D}" destId="{D2BA92FB-B25B-4C13-86DA-185B5ABC8093}" srcOrd="8" destOrd="0" presId="urn:microsoft.com/office/officeart/2005/8/layout/hChevron3"/>
    <dgm:cxn modelId="{1C04C7C0-740D-4CDD-A1A1-AF020CAA8628}" type="presParOf" srcId="{AF8C2259-C14D-40B9-AC4E-2740423B915D}" destId="{3A5B63DA-5680-4FDC-B360-1C7A647ACE3A}" srcOrd="9" destOrd="0" presId="urn:microsoft.com/office/officeart/2005/8/layout/hChevron3"/>
    <dgm:cxn modelId="{A633252C-0053-4374-BA91-275EDADFAB40}" type="presParOf" srcId="{AF8C2259-C14D-40B9-AC4E-2740423B915D}" destId="{C178D6B6-8A21-4395-96BE-7D0179F073B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9D18C-6946-4EFB-9F3B-D0827219CA70}">
      <dsp:nvSpPr>
        <dsp:cNvPr id="0" name=""/>
        <dsp:cNvSpPr/>
      </dsp:nvSpPr>
      <dsp:spPr>
        <a:xfrm>
          <a:off x="1041" y="321171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Army</a:t>
          </a:r>
          <a:endParaRPr lang="en-US" sz="1600" b="1" kern="1200" dirty="0"/>
        </a:p>
      </dsp:txBody>
      <dsp:txXfrm>
        <a:off x="1041" y="321171"/>
        <a:ext cx="1312664" cy="787598"/>
      </dsp:txXfrm>
    </dsp:sp>
    <dsp:sp modelId="{8440C3AC-D88A-4BC7-8C40-D01A4EF4EB00}">
      <dsp:nvSpPr>
        <dsp:cNvPr id="0" name=""/>
        <dsp:cNvSpPr/>
      </dsp:nvSpPr>
      <dsp:spPr>
        <a:xfrm>
          <a:off x="1444972" y="321171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8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48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8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TMA Army / MEDCOM</a:t>
          </a:r>
          <a:endParaRPr lang="en-US" sz="1600" b="1" kern="1200" dirty="0"/>
        </a:p>
      </dsp:txBody>
      <dsp:txXfrm>
        <a:off x="1444972" y="321171"/>
        <a:ext cx="1312664" cy="787598"/>
      </dsp:txXfrm>
    </dsp:sp>
    <dsp:sp modelId="{F1CD9995-D671-4F4D-9C46-A1B8E9C48EB7}">
      <dsp:nvSpPr>
        <dsp:cNvPr id="0" name=""/>
        <dsp:cNvSpPr/>
      </dsp:nvSpPr>
      <dsp:spPr>
        <a:xfrm>
          <a:off x="2888902" y="321171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6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96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6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CBDP</a:t>
          </a:r>
          <a:endParaRPr lang="en-US" sz="1600" b="1" kern="1200" dirty="0"/>
        </a:p>
      </dsp:txBody>
      <dsp:txXfrm>
        <a:off x="2888902" y="321171"/>
        <a:ext cx="1312664" cy="787598"/>
      </dsp:txXfrm>
    </dsp:sp>
    <dsp:sp modelId="{A8433A13-2371-4B0B-8EC0-D9E022E3555C}">
      <dsp:nvSpPr>
        <dsp:cNvPr id="0" name=""/>
        <dsp:cNvSpPr/>
      </dsp:nvSpPr>
      <dsp:spPr>
        <a:xfrm>
          <a:off x="4332833" y="321171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44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DARPA</a:t>
          </a:r>
          <a:endParaRPr lang="en-US" sz="1600" b="1" kern="1200" dirty="0"/>
        </a:p>
      </dsp:txBody>
      <dsp:txXfrm>
        <a:off x="4332833" y="321171"/>
        <a:ext cx="1312664" cy="787598"/>
      </dsp:txXfrm>
    </dsp:sp>
    <dsp:sp modelId="{C2C70CA9-0D3F-4C9D-A37D-27672C284340}">
      <dsp:nvSpPr>
        <dsp:cNvPr id="0" name=""/>
        <dsp:cNvSpPr/>
      </dsp:nvSpPr>
      <dsp:spPr>
        <a:xfrm>
          <a:off x="5776763" y="321171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92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592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92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DAU</a:t>
          </a:r>
          <a:endParaRPr lang="en-US" sz="1600" b="1" kern="1200" dirty="0"/>
        </a:p>
      </dsp:txBody>
      <dsp:txXfrm>
        <a:off x="5776763" y="321171"/>
        <a:ext cx="1312664" cy="787598"/>
      </dsp:txXfrm>
    </dsp:sp>
    <dsp:sp modelId="{E30F7D2A-306C-40B0-81C7-B91DCD6D8E16}">
      <dsp:nvSpPr>
        <dsp:cNvPr id="0" name=""/>
        <dsp:cNvSpPr/>
      </dsp:nvSpPr>
      <dsp:spPr>
        <a:xfrm>
          <a:off x="7220694" y="321171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40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740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40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DCAA</a:t>
          </a:r>
          <a:endParaRPr lang="en-US" sz="1600" b="1" kern="1200" dirty="0"/>
        </a:p>
      </dsp:txBody>
      <dsp:txXfrm>
        <a:off x="7220694" y="321171"/>
        <a:ext cx="1312664" cy="787598"/>
      </dsp:txXfrm>
    </dsp:sp>
    <dsp:sp modelId="{C58F187F-1330-4C6F-B1AF-8E6D4EC91CEE}">
      <dsp:nvSpPr>
        <dsp:cNvPr id="0" name=""/>
        <dsp:cNvSpPr/>
      </dsp:nvSpPr>
      <dsp:spPr>
        <a:xfrm>
          <a:off x="1041" y="124003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88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DCMA</a:t>
          </a:r>
          <a:endParaRPr lang="en-US" sz="1600" b="1" kern="1200"/>
        </a:p>
      </dsp:txBody>
      <dsp:txXfrm>
        <a:off x="1041" y="1240035"/>
        <a:ext cx="1312664" cy="787598"/>
      </dsp:txXfrm>
    </dsp:sp>
    <dsp:sp modelId="{D7361BDB-BE80-4232-8F66-72DECE71F5AC}">
      <dsp:nvSpPr>
        <dsp:cNvPr id="0" name=""/>
        <dsp:cNvSpPr/>
      </dsp:nvSpPr>
      <dsp:spPr>
        <a:xfrm>
          <a:off x="1444972" y="124003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37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37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37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DECA</a:t>
          </a:r>
          <a:endParaRPr lang="en-US" sz="1600" b="1" kern="1200"/>
        </a:p>
      </dsp:txBody>
      <dsp:txXfrm>
        <a:off x="1444972" y="1240035"/>
        <a:ext cx="1312664" cy="787598"/>
      </dsp:txXfrm>
    </dsp:sp>
    <dsp:sp modelId="{01F7B6CF-09FD-437E-9F73-01831B499522}">
      <dsp:nvSpPr>
        <dsp:cNvPr id="0" name=""/>
        <dsp:cNvSpPr/>
      </dsp:nvSpPr>
      <dsp:spPr>
        <a:xfrm>
          <a:off x="2888902" y="124003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852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1852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85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DPAA</a:t>
          </a:r>
          <a:endParaRPr lang="en-US" sz="1600" b="1" kern="1200" dirty="0"/>
        </a:p>
      </dsp:txBody>
      <dsp:txXfrm>
        <a:off x="2888902" y="1240035"/>
        <a:ext cx="1312664" cy="787598"/>
      </dsp:txXfrm>
    </dsp:sp>
    <dsp:sp modelId="{927A7C6E-15C2-4063-B505-574DCC64B6B5}">
      <dsp:nvSpPr>
        <dsp:cNvPr id="0" name=""/>
        <dsp:cNvSpPr/>
      </dsp:nvSpPr>
      <dsp:spPr>
        <a:xfrm>
          <a:off x="4332833" y="124003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DHRA</a:t>
          </a:r>
          <a:endParaRPr lang="en-US" sz="1600" b="1" kern="1200"/>
        </a:p>
      </dsp:txBody>
      <dsp:txXfrm>
        <a:off x="4332833" y="1240035"/>
        <a:ext cx="1312664" cy="787598"/>
      </dsp:txXfrm>
    </dsp:sp>
    <dsp:sp modelId="{73A41708-0B57-4A84-83E5-11D67DE2CBF6}">
      <dsp:nvSpPr>
        <dsp:cNvPr id="0" name=""/>
        <dsp:cNvSpPr/>
      </dsp:nvSpPr>
      <dsp:spPr>
        <a:xfrm>
          <a:off x="5776763" y="124003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815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4815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815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DISA</a:t>
          </a:r>
          <a:endParaRPr lang="en-US" sz="1600" b="1" kern="1200"/>
        </a:p>
      </dsp:txBody>
      <dsp:txXfrm>
        <a:off x="5776763" y="1240035"/>
        <a:ext cx="1312664" cy="787598"/>
      </dsp:txXfrm>
    </dsp:sp>
    <dsp:sp modelId="{0C31227E-7B39-457D-A93D-48FA3D973DE5}">
      <dsp:nvSpPr>
        <dsp:cNvPr id="0" name=""/>
        <dsp:cNvSpPr/>
      </dsp:nvSpPr>
      <dsp:spPr>
        <a:xfrm>
          <a:off x="7220694" y="124003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29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29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29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DLA</a:t>
          </a:r>
          <a:endParaRPr lang="en-US" sz="1600" b="1" kern="1200" dirty="0"/>
        </a:p>
      </dsp:txBody>
      <dsp:txXfrm>
        <a:off x="7220694" y="1240035"/>
        <a:ext cx="1312664" cy="787598"/>
      </dsp:txXfrm>
    </dsp:sp>
    <dsp:sp modelId="{B76B4E67-0B9F-4145-9AED-06A4ED1D2506}">
      <dsp:nvSpPr>
        <dsp:cNvPr id="0" name=""/>
        <dsp:cNvSpPr/>
      </dsp:nvSpPr>
      <dsp:spPr>
        <a:xfrm>
          <a:off x="1041" y="215890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7778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DMA</a:t>
          </a:r>
          <a:endParaRPr lang="en-US" sz="1600" b="1" kern="1200"/>
        </a:p>
      </dsp:txBody>
      <dsp:txXfrm>
        <a:off x="1041" y="2158900"/>
        <a:ext cx="1312664" cy="787598"/>
      </dsp:txXfrm>
    </dsp:sp>
    <dsp:sp modelId="{4EBFEAC9-007F-4947-95A2-5760EDF5EFFA}">
      <dsp:nvSpPr>
        <dsp:cNvPr id="0" name=""/>
        <dsp:cNvSpPr/>
      </dsp:nvSpPr>
      <dsp:spPr>
        <a:xfrm>
          <a:off x="1444972" y="215890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925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925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925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DODEA</a:t>
          </a:r>
          <a:endParaRPr lang="en-US" sz="1600" b="1" kern="1200"/>
        </a:p>
      </dsp:txBody>
      <dsp:txXfrm>
        <a:off x="1444972" y="2158900"/>
        <a:ext cx="1312664" cy="787598"/>
      </dsp:txXfrm>
    </dsp:sp>
    <dsp:sp modelId="{B94BD1B6-7071-4D94-89D6-84EA0313B03E}">
      <dsp:nvSpPr>
        <dsp:cNvPr id="0" name=""/>
        <dsp:cNvSpPr/>
      </dsp:nvSpPr>
      <dsp:spPr>
        <a:xfrm>
          <a:off x="2888902" y="215890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74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74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74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DODIG</a:t>
          </a:r>
          <a:endParaRPr lang="en-US" sz="1600" b="1" kern="1200"/>
        </a:p>
      </dsp:txBody>
      <dsp:txXfrm>
        <a:off x="2888902" y="2158900"/>
        <a:ext cx="1312664" cy="787598"/>
      </dsp:txXfrm>
    </dsp:sp>
    <dsp:sp modelId="{77616FA0-8E6C-4F3B-81B8-80EFE5288181}">
      <dsp:nvSpPr>
        <dsp:cNvPr id="0" name=""/>
        <dsp:cNvSpPr/>
      </dsp:nvSpPr>
      <dsp:spPr>
        <a:xfrm>
          <a:off x="4332833" y="215890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2222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DSCA</a:t>
          </a:r>
          <a:endParaRPr lang="en-US" sz="1600" b="1" kern="1200" dirty="0"/>
        </a:p>
      </dsp:txBody>
      <dsp:txXfrm>
        <a:off x="4332833" y="2158900"/>
        <a:ext cx="1312664" cy="787598"/>
      </dsp:txXfrm>
    </dsp:sp>
    <dsp:sp modelId="{173D2790-465A-476A-928F-AC66684AE1C6}">
      <dsp:nvSpPr>
        <dsp:cNvPr id="0" name=""/>
        <dsp:cNvSpPr/>
      </dsp:nvSpPr>
      <dsp:spPr>
        <a:xfrm>
          <a:off x="5776763" y="215890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370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370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370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DSS</a:t>
          </a:r>
          <a:endParaRPr lang="en-US" sz="1600" b="1" kern="1200" dirty="0"/>
        </a:p>
      </dsp:txBody>
      <dsp:txXfrm>
        <a:off x="5776763" y="2158900"/>
        <a:ext cx="1312664" cy="787598"/>
      </dsp:txXfrm>
    </dsp:sp>
    <dsp:sp modelId="{8F11BA12-1D0D-4765-9232-EED022404E2F}">
      <dsp:nvSpPr>
        <dsp:cNvPr id="0" name=""/>
        <dsp:cNvSpPr/>
      </dsp:nvSpPr>
      <dsp:spPr>
        <a:xfrm>
          <a:off x="7220694" y="215890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185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5185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185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DTRA</a:t>
          </a:r>
          <a:endParaRPr lang="en-US" sz="1600" b="1" kern="1200"/>
        </a:p>
      </dsp:txBody>
      <dsp:txXfrm>
        <a:off x="7220694" y="2158900"/>
        <a:ext cx="1312664" cy="787598"/>
      </dsp:txXfrm>
    </dsp:sp>
    <dsp:sp modelId="{4233DD9B-DDCB-4055-990B-704AFD47914A}">
      <dsp:nvSpPr>
        <dsp:cNvPr id="0" name=""/>
        <dsp:cNvSpPr/>
      </dsp:nvSpPr>
      <dsp:spPr>
        <a:xfrm>
          <a:off x="1041" y="307776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MDA</a:t>
          </a:r>
          <a:endParaRPr lang="en-US" sz="1600" b="1" kern="1200"/>
        </a:p>
      </dsp:txBody>
      <dsp:txXfrm>
        <a:off x="1041" y="3077765"/>
        <a:ext cx="1312664" cy="787598"/>
      </dsp:txXfrm>
    </dsp:sp>
    <dsp:sp modelId="{2647FDC1-FA38-4A0C-8B8C-4F8539658F10}">
      <dsp:nvSpPr>
        <dsp:cNvPr id="0" name=""/>
        <dsp:cNvSpPr/>
      </dsp:nvSpPr>
      <dsp:spPr>
        <a:xfrm>
          <a:off x="1444972" y="307776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148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8148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148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MSC Navy</a:t>
          </a:r>
          <a:endParaRPr lang="en-US" sz="1600" b="1" kern="1200" dirty="0"/>
        </a:p>
      </dsp:txBody>
      <dsp:txXfrm>
        <a:off x="1444972" y="3077765"/>
        <a:ext cx="1312664" cy="787598"/>
      </dsp:txXfrm>
    </dsp:sp>
    <dsp:sp modelId="{8C47B4BA-F794-49D8-BA81-ECEADDC38490}">
      <dsp:nvSpPr>
        <dsp:cNvPr id="0" name=""/>
        <dsp:cNvSpPr/>
      </dsp:nvSpPr>
      <dsp:spPr>
        <a:xfrm>
          <a:off x="2888902" y="307776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63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963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63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MSC TRANSCOM</a:t>
          </a:r>
          <a:endParaRPr lang="en-US" sz="1600" b="1" kern="1200" dirty="0"/>
        </a:p>
      </dsp:txBody>
      <dsp:txXfrm>
        <a:off x="2888902" y="3077765"/>
        <a:ext cx="1312664" cy="787598"/>
      </dsp:txXfrm>
    </dsp:sp>
    <dsp:sp modelId="{88720C03-25A0-4E9A-A737-35526DD4291C}">
      <dsp:nvSpPr>
        <dsp:cNvPr id="0" name=""/>
        <dsp:cNvSpPr/>
      </dsp:nvSpPr>
      <dsp:spPr>
        <a:xfrm>
          <a:off x="4332833" y="307776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111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NAVY</a:t>
          </a:r>
          <a:endParaRPr lang="en-US" sz="1600" b="1" kern="1200"/>
        </a:p>
      </dsp:txBody>
      <dsp:txXfrm>
        <a:off x="4332833" y="3077765"/>
        <a:ext cx="1312664" cy="787598"/>
      </dsp:txXfrm>
    </dsp:sp>
    <dsp:sp modelId="{D14B80F2-8209-4D08-92FA-F45A1547F4D2}">
      <dsp:nvSpPr>
        <dsp:cNvPr id="0" name=""/>
        <dsp:cNvSpPr/>
      </dsp:nvSpPr>
      <dsp:spPr>
        <a:xfrm>
          <a:off x="5776763" y="307776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59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59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59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SDDC</a:t>
          </a:r>
          <a:endParaRPr lang="en-US" sz="1600" b="1" kern="1200"/>
        </a:p>
      </dsp:txBody>
      <dsp:txXfrm>
        <a:off x="5776763" y="3077765"/>
        <a:ext cx="1312664" cy="787598"/>
      </dsp:txXfrm>
    </dsp:sp>
    <dsp:sp modelId="{4B58E279-376B-45A4-ADC0-0CF399BE5986}">
      <dsp:nvSpPr>
        <dsp:cNvPr id="0" name=""/>
        <dsp:cNvSpPr/>
      </dsp:nvSpPr>
      <dsp:spPr>
        <a:xfrm>
          <a:off x="7220694" y="3077765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07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407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07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TMA Navy</a:t>
          </a:r>
          <a:endParaRPr lang="en-US" sz="1600" b="1" kern="1200" dirty="0"/>
        </a:p>
      </dsp:txBody>
      <dsp:txXfrm>
        <a:off x="7220694" y="3077765"/>
        <a:ext cx="1312664" cy="787598"/>
      </dsp:txXfrm>
    </dsp:sp>
    <dsp:sp modelId="{4961D84D-82F2-40C1-A361-55235B9A186E}">
      <dsp:nvSpPr>
        <dsp:cNvPr id="0" name=""/>
        <dsp:cNvSpPr/>
      </dsp:nvSpPr>
      <dsp:spPr>
        <a:xfrm>
          <a:off x="1444972" y="399663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555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Tricare (TMOFO)</a:t>
          </a:r>
          <a:endParaRPr lang="en-US" sz="1600" b="1" kern="1200"/>
        </a:p>
      </dsp:txBody>
      <dsp:txXfrm>
        <a:off x="1444972" y="3996630"/>
        <a:ext cx="1312664" cy="787598"/>
      </dsp:txXfrm>
    </dsp:sp>
    <dsp:sp modelId="{694FDA8A-CAC0-4CF0-A58F-91996BE0805F}">
      <dsp:nvSpPr>
        <dsp:cNvPr id="0" name=""/>
        <dsp:cNvSpPr/>
      </dsp:nvSpPr>
      <dsp:spPr>
        <a:xfrm>
          <a:off x="2888902" y="399663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703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703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703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USMC</a:t>
          </a:r>
          <a:endParaRPr lang="en-US" sz="1600" b="1" kern="1200"/>
        </a:p>
      </dsp:txBody>
      <dsp:txXfrm>
        <a:off x="2888902" y="3996630"/>
        <a:ext cx="1312664" cy="787598"/>
      </dsp:txXfrm>
    </dsp:sp>
    <dsp:sp modelId="{72BD5209-A8BC-409B-9D3C-62D7F3CE841F}">
      <dsp:nvSpPr>
        <dsp:cNvPr id="0" name=""/>
        <dsp:cNvSpPr/>
      </dsp:nvSpPr>
      <dsp:spPr>
        <a:xfrm>
          <a:off x="4332833" y="399663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851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851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851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WHS</a:t>
          </a:r>
          <a:endParaRPr lang="en-US" sz="1600" b="1" kern="1200"/>
        </a:p>
      </dsp:txBody>
      <dsp:txXfrm>
        <a:off x="4332833" y="3996630"/>
        <a:ext cx="1312664" cy="787598"/>
      </dsp:txXfrm>
    </dsp:sp>
    <dsp:sp modelId="{18B90268-3736-40ED-8D10-26274F40D8F5}">
      <dsp:nvSpPr>
        <dsp:cNvPr id="0" name=""/>
        <dsp:cNvSpPr/>
      </dsp:nvSpPr>
      <dsp:spPr>
        <a:xfrm>
          <a:off x="5776763" y="3996630"/>
          <a:ext cx="1312664" cy="78759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smtClean="0"/>
            <a:t>WHS DLSA</a:t>
          </a:r>
          <a:endParaRPr lang="en-US" sz="1600" b="1" kern="1200"/>
        </a:p>
      </dsp:txBody>
      <dsp:txXfrm>
        <a:off x="5776763" y="3996630"/>
        <a:ext cx="1312664" cy="787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BE74A-DB12-48C7-A796-CC25D7F89F88}">
      <dsp:nvSpPr>
        <dsp:cNvPr id="0" name=""/>
        <dsp:cNvSpPr/>
      </dsp:nvSpPr>
      <dsp:spPr>
        <a:xfrm>
          <a:off x="780" y="2083474"/>
          <a:ext cx="1305971" cy="938450"/>
        </a:xfrm>
        <a:prstGeom prst="homePlate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2017</a:t>
          </a:r>
          <a:endParaRPr lang="en-US" sz="2000" kern="1200" dirty="0"/>
        </a:p>
      </dsp:txBody>
      <dsp:txXfrm>
        <a:off x="780" y="2083474"/>
        <a:ext cx="1071359" cy="938450"/>
      </dsp:txXfrm>
    </dsp:sp>
    <dsp:sp modelId="{7187A90D-1CE2-4DAA-A229-3EE26DB09092}">
      <dsp:nvSpPr>
        <dsp:cNvPr id="0" name=""/>
        <dsp:cNvSpPr/>
      </dsp:nvSpPr>
      <dsp:spPr>
        <a:xfrm>
          <a:off x="837526" y="2083474"/>
          <a:ext cx="1917254" cy="938450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Oct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2018</a:t>
          </a:r>
          <a:endParaRPr lang="en-US" sz="2000" kern="1200" dirty="0"/>
        </a:p>
      </dsp:txBody>
      <dsp:txXfrm>
        <a:off x="1306751" y="2083474"/>
        <a:ext cx="978804" cy="938450"/>
      </dsp:txXfrm>
    </dsp:sp>
    <dsp:sp modelId="{ACF36F96-2F65-4F14-AAD7-7C27A1CF7B0C}">
      <dsp:nvSpPr>
        <dsp:cNvPr id="0" name=""/>
        <dsp:cNvSpPr/>
      </dsp:nvSpPr>
      <dsp:spPr>
        <a:xfrm>
          <a:off x="2285555" y="2083474"/>
          <a:ext cx="1911835" cy="938450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2019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754780" y="2083474"/>
        <a:ext cx="973385" cy="938450"/>
      </dsp:txXfrm>
    </dsp:sp>
    <dsp:sp modelId="{898E595B-EDD0-44EC-8E82-BED52B07B2B3}">
      <dsp:nvSpPr>
        <dsp:cNvPr id="0" name=""/>
        <dsp:cNvSpPr/>
      </dsp:nvSpPr>
      <dsp:spPr>
        <a:xfrm>
          <a:off x="3728165" y="2083474"/>
          <a:ext cx="1904210" cy="938450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2019</a:t>
          </a:r>
          <a:endParaRPr lang="en-US" sz="2000" kern="1200" dirty="0"/>
        </a:p>
      </dsp:txBody>
      <dsp:txXfrm>
        <a:off x="4197390" y="2083474"/>
        <a:ext cx="965760" cy="938450"/>
      </dsp:txXfrm>
    </dsp:sp>
    <dsp:sp modelId="{D2BA92FB-B25B-4C13-86DA-185B5ABC8093}">
      <dsp:nvSpPr>
        <dsp:cNvPr id="0" name=""/>
        <dsp:cNvSpPr/>
      </dsp:nvSpPr>
      <dsp:spPr>
        <a:xfrm>
          <a:off x="5163150" y="2083474"/>
          <a:ext cx="1873851" cy="938450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2019</a:t>
          </a:r>
          <a:endParaRPr lang="en-US" sz="2000" kern="1200" dirty="0"/>
        </a:p>
      </dsp:txBody>
      <dsp:txXfrm>
        <a:off x="5632375" y="2083474"/>
        <a:ext cx="935401" cy="938450"/>
      </dsp:txXfrm>
    </dsp:sp>
    <dsp:sp modelId="{C178D6B6-8A21-4395-96BE-7D0179F073B6}">
      <dsp:nvSpPr>
        <dsp:cNvPr id="0" name=""/>
        <dsp:cNvSpPr/>
      </dsp:nvSpPr>
      <dsp:spPr>
        <a:xfrm>
          <a:off x="6567776" y="2083474"/>
          <a:ext cx="1965842" cy="938450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2019</a:t>
          </a:r>
          <a:endParaRPr lang="en-US" sz="2000" kern="1200" dirty="0"/>
        </a:p>
      </dsp:txBody>
      <dsp:txXfrm>
        <a:off x="7037001" y="2083474"/>
        <a:ext cx="1027392" cy="93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C07FA4-6770-4925-BFCA-2D523E0DC49F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9E5614-C326-4E20-B531-31CBCDA6F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55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3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2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29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9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14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0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0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36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1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66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92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31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9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E5614-C326-4E20-B531-31CBCDA6F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79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4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6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Integrity - Service - Innovation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9B86-9834-4D3E-80C2-4D1D37A351F9}" type="datetime1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820B-48F6-4C76-8E30-203C32B91387}" type="datetime1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368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udly Serving America's Hero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353050"/>
            <a:ext cx="2024495" cy="1143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8" name="Pentagon 7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DCF6B4-D0DA-46AE-957F-F8C0A07006B2}" type="datetime1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26364"/>
                </a:solidFill>
              </a:rPr>
              <a:t>Defense Finance and Accounting Service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20" y="228600"/>
            <a:ext cx="2273300" cy="2598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 smtClean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 smtClean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 smtClean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69E164-5E49-43FD-9203-20DA3290BB23}" type="datetime1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65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termark - Proudly Serving America's Heroes logo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66800"/>
            <a:ext cx="8534400" cy="4818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as.mil/civilianemployees/civrelo/relocationincometa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hx_8nsfXqVj-Pf34sZ8pPVe4MOuxXN5-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as.mil/TaxLawChange" TargetMode="External"/><Relationship Id="rId7" Type="http://schemas.openxmlformats.org/officeDocument/2006/relationships/hyperlink" Target="https://www.dfas.mil/AskDFA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FAS-CIVREL-Questionsonly@mail.mil" TargetMode="External"/><Relationship Id="rId5" Type="http://schemas.openxmlformats.org/officeDocument/2006/relationships/hyperlink" Target="https://www.dfas.mil/dfas/civilianemployees/civrelo/Civilian-Moving-Expenses-Tax-Deduction/Frequently-Asked-Questions.html" TargetMode="External"/><Relationship Id="rId4" Type="http://schemas.openxmlformats.org/officeDocument/2006/relationships/hyperlink" Target="https://www.gsa.gov/cdnstatic/FTR_Amendments_Through_2018-01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as.mil/TaxLawChan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Civilian Permanent Change of Station Tax Law Changes</a:t>
            </a:r>
            <a:endParaRPr lang="en-US" sz="2400" dirty="0">
              <a:solidFill>
                <a:srgbClr val="16216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pPr>
              <a:defRPr/>
            </a:pPr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4538472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b="0" dirty="0" smtClean="0"/>
              <a:t>Town Hall Sessions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186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543550"/>
          </a:xfrm>
        </p:spPr>
        <p:txBody>
          <a:bodyPr>
            <a:normAutofit/>
          </a:bodyPr>
          <a:lstStyle/>
          <a:p>
            <a:r>
              <a:rPr lang="en-US" sz="2000" dirty="0"/>
              <a:t>Income tax withheld from direct reimbursements per TCJA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Taxes </a:t>
            </a:r>
            <a:r>
              <a:rPr lang="en-US" sz="2000" dirty="0" smtClean="0"/>
              <a:t>withheld </a:t>
            </a:r>
            <a:r>
              <a:rPr lang="en-US" sz="2000" dirty="0"/>
              <a:t>at these rates:  </a:t>
            </a:r>
          </a:p>
          <a:p>
            <a:pPr lvl="1"/>
            <a:r>
              <a:rPr lang="en-US" sz="1800" dirty="0"/>
              <a:t>22%    Federal Income Tax Withholding (FITW)</a:t>
            </a:r>
          </a:p>
          <a:p>
            <a:pPr lvl="1"/>
            <a:r>
              <a:rPr lang="en-US" sz="1800" dirty="0"/>
              <a:t>6.2%   </a:t>
            </a:r>
            <a:r>
              <a:rPr lang="en-US" sz="1800" dirty="0" smtClean="0"/>
              <a:t>Social Security </a:t>
            </a:r>
          </a:p>
          <a:p>
            <a:pPr lvl="1"/>
            <a:r>
              <a:rPr lang="en-US" sz="1800" dirty="0" smtClean="0"/>
              <a:t>1.45</a:t>
            </a:r>
            <a:r>
              <a:rPr lang="en-US" sz="1800" dirty="0"/>
              <a:t>% Medicare </a:t>
            </a: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ayments </a:t>
            </a:r>
            <a:r>
              <a:rPr lang="en-US" sz="2000" dirty="0"/>
              <a:t>of moving expenses to </a:t>
            </a:r>
            <a:r>
              <a:rPr lang="en-US" sz="2000" dirty="0" smtClean="0"/>
              <a:t>third </a:t>
            </a:r>
            <a:r>
              <a:rPr lang="en-US" sz="2000" dirty="0"/>
              <a:t>p</a:t>
            </a:r>
            <a:r>
              <a:rPr lang="en-US" sz="2000" dirty="0" smtClean="0"/>
              <a:t>arty </a:t>
            </a:r>
            <a:r>
              <a:rPr lang="en-US" sz="2000" dirty="0"/>
              <a:t>v</a:t>
            </a:r>
            <a:r>
              <a:rPr lang="en-US" sz="2000" dirty="0" smtClean="0"/>
              <a:t>endors</a:t>
            </a:r>
          </a:p>
          <a:p>
            <a:pPr lvl="1"/>
            <a:r>
              <a:rPr lang="en-US" sz="1800" dirty="0" smtClean="0"/>
              <a:t>Currently working a secondary system change</a:t>
            </a:r>
            <a:r>
              <a:rPr lang="en-US" sz="1800" dirty="0"/>
              <a:t> </a:t>
            </a:r>
            <a:r>
              <a:rPr lang="en-US" sz="1800" dirty="0" smtClean="0"/>
              <a:t>to properly withhold </a:t>
            </a:r>
            <a:r>
              <a:rPr lang="en-US" sz="1800" dirty="0"/>
              <a:t>taxes from </a:t>
            </a:r>
            <a:r>
              <a:rPr lang="en-US" sz="1800" dirty="0" smtClean="0"/>
              <a:t>third </a:t>
            </a:r>
            <a:r>
              <a:rPr lang="en-US" sz="1800" dirty="0"/>
              <a:t>party vendor </a:t>
            </a:r>
            <a:r>
              <a:rPr lang="en-US" sz="1800" dirty="0" smtClean="0"/>
              <a:t>payments</a:t>
            </a:r>
            <a:endParaRPr lang="en-US" sz="1800" dirty="0"/>
          </a:p>
          <a:p>
            <a:pPr lvl="1"/>
            <a:r>
              <a:rPr lang="en-US" sz="1800" dirty="0"/>
              <a:t>May result in a tax debt to the traveler</a:t>
            </a:r>
          </a:p>
          <a:p>
            <a:pPr lvl="1"/>
            <a:r>
              <a:rPr lang="en-US" sz="1800" dirty="0"/>
              <a:t>Process for temp storage tax withholding is already in place and will not result in additional debt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Civilian PCS Claims Paid On or </a:t>
            </a:r>
            <a:r>
              <a:rPr lang="en-US" u="sng" dirty="0" smtClean="0"/>
              <a:t>After Oct 30, 2018</a:t>
            </a:r>
            <a:endParaRPr lang="en-US" u="sng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Civilian PCS Debts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914400"/>
            <a:ext cx="8534400" cy="5543550"/>
          </a:xfrm>
        </p:spPr>
        <p:txBody>
          <a:bodyPr>
            <a:normAutofit/>
          </a:bodyPr>
          <a:lstStyle/>
          <a:p>
            <a:r>
              <a:rPr lang="en-US" sz="2000" dirty="0"/>
              <a:t>Official debt letters mailed Feb 2019</a:t>
            </a:r>
          </a:p>
          <a:p>
            <a:pPr lvl="1"/>
            <a:r>
              <a:rPr lang="en-US" sz="1800" dirty="0"/>
              <a:t>Separate debt letters issued (</a:t>
            </a:r>
            <a:r>
              <a:rPr lang="en-US" sz="1800" dirty="0" err="1"/>
              <a:t>Avg</a:t>
            </a:r>
            <a:r>
              <a:rPr lang="en-US" sz="1800" dirty="0"/>
              <a:t> debt for both is $250):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Civ PCS direct reimbursement claims paid Jan 1 – Oct 29, 2018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Temp storage for third party vendor storage payments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Relocation Income Tax Allowance (RITA) claim</a:t>
            </a:r>
          </a:p>
          <a:p>
            <a:pPr lvl="1"/>
            <a:r>
              <a:rPr lang="en-US" sz="1800" dirty="0"/>
              <a:t>Traveler may file in 2019 to recoup substantially all Federal and State tax burden associated with their relocation</a:t>
            </a:r>
          </a:p>
          <a:p>
            <a:pPr lvl="1"/>
            <a:r>
              <a:rPr lang="en-US" sz="1800" dirty="0"/>
              <a:t>Traveler can file RITA prior to paying direct reimbursement debt</a:t>
            </a:r>
          </a:p>
          <a:p>
            <a:endParaRPr lang="en-US" sz="2000" dirty="0" smtClean="0"/>
          </a:p>
          <a:p>
            <a:r>
              <a:rPr lang="en-US" sz="2000" dirty="0"/>
              <a:t>Debt notification packages will include:</a:t>
            </a:r>
          </a:p>
          <a:p>
            <a:pPr lvl="1"/>
            <a:r>
              <a:rPr lang="en-US" sz="1800" dirty="0"/>
              <a:t>Notification of overpayment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Payment Options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Payment in full within 30 days without fees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Voluntary Repayment Agreements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Supporting documentation available upon request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67973"/>
            <a:ext cx="8686800" cy="5426096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The IRS treats </a:t>
            </a:r>
            <a:r>
              <a:rPr lang="en-US" sz="2000" dirty="0" smtClean="0"/>
              <a:t>payments </a:t>
            </a:r>
            <a:r>
              <a:rPr lang="en-US" sz="2000" dirty="0"/>
              <a:t>made to a third party </a:t>
            </a:r>
            <a:r>
              <a:rPr lang="en-US" sz="2000" dirty="0" smtClean="0"/>
              <a:t>vendors on </a:t>
            </a:r>
            <a:r>
              <a:rPr lang="en-US" sz="2000" dirty="0"/>
              <a:t>behalf of an employee as taxable income</a:t>
            </a:r>
          </a:p>
          <a:p>
            <a:pPr marL="0" lvl="0" indent="0">
              <a:buNone/>
            </a:pPr>
            <a:endParaRPr lang="en-US" sz="2000" dirty="0"/>
          </a:p>
          <a:p>
            <a:r>
              <a:rPr lang="en-US" sz="2000" dirty="0"/>
              <a:t>Additional system change required and may result in corrected W-2 and tax debts to the traveler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0"/>
            <a:r>
              <a:rPr lang="en-US" sz="2000" dirty="0"/>
              <a:t>Temporary Storage (current process): </a:t>
            </a:r>
          </a:p>
          <a:p>
            <a:pPr lvl="1"/>
            <a:r>
              <a:rPr lang="en-US" sz="1800" dirty="0"/>
              <a:t>DFAS remits tax withholding to the IRS on the traveler’s behalf </a:t>
            </a:r>
            <a:r>
              <a:rPr lang="en-US" sz="1800" dirty="0" smtClean="0"/>
              <a:t>– this </a:t>
            </a:r>
            <a:r>
              <a:rPr lang="en-US" sz="1800" dirty="0"/>
              <a:t>transaction results in a debt the traveler owes to DFAS</a:t>
            </a:r>
          </a:p>
          <a:p>
            <a:pPr lvl="1"/>
            <a:r>
              <a:rPr lang="en-US" sz="1800" dirty="0"/>
              <a:t>TCJA amended timeframe to begin at day 1 versus day </a:t>
            </a:r>
            <a:r>
              <a:rPr lang="en-US" sz="1800" dirty="0" smtClean="0"/>
              <a:t>31</a:t>
            </a:r>
            <a:endParaRPr lang="en-US" sz="1800" dirty="0"/>
          </a:p>
          <a:p>
            <a:pPr lvl="1"/>
            <a:r>
              <a:rPr lang="en-US" sz="1800" dirty="0"/>
              <a:t>Temp storage debt letters properly reflect withholdings starting at day </a:t>
            </a:r>
            <a:r>
              <a:rPr lang="en-US" sz="1800" dirty="0" smtClean="0"/>
              <a:t>1</a:t>
            </a:r>
            <a:endParaRPr lang="en-US" sz="1800" dirty="0"/>
          </a:p>
          <a:p>
            <a:pPr marL="457200" lvl="1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/>
              <a:t>Recommend traveler file 2018 tax return by filing deadline</a:t>
            </a:r>
          </a:p>
          <a:p>
            <a:pPr lvl="1"/>
            <a:r>
              <a:rPr lang="en-US" sz="1800" dirty="0"/>
              <a:t>Corrected W-2s for additional third party payments </a:t>
            </a:r>
            <a:r>
              <a:rPr lang="en-US" sz="1800" dirty="0" smtClean="0"/>
              <a:t>issued later in </a:t>
            </a:r>
            <a:r>
              <a:rPr lang="en-US" sz="1800" dirty="0"/>
              <a:t>2019</a:t>
            </a:r>
          </a:p>
          <a:p>
            <a:pPr lvl="1"/>
            <a:r>
              <a:rPr lang="en-US" sz="1800" dirty="0"/>
              <a:t>Traveler will file amended tax return and supplemental RITA claim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Third Party Payments </a:t>
            </a:r>
            <a:endParaRPr lang="en-US" sz="220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02324" y="6260920"/>
            <a:ext cx="7352818" cy="301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Note:  This process applies ONLY to the customers that DFAS services for Civilian PCS.</a:t>
            </a:r>
          </a:p>
        </p:txBody>
      </p:sp>
    </p:spTree>
    <p:extLst>
      <p:ext uri="{BB962C8B-B14F-4D97-AF65-F5344CB8AC3E}">
        <p14:creationId xmlns:p14="http://schemas.microsoft.com/office/powerpoint/2010/main" val="2802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543550"/>
          </a:xfrm>
        </p:spPr>
        <p:txBody>
          <a:bodyPr>
            <a:normAutofit/>
          </a:bodyPr>
          <a:lstStyle/>
          <a:p>
            <a:r>
              <a:rPr lang="en-US" sz="2000" dirty="0"/>
              <a:t>Travelers can submit a RITA </a:t>
            </a:r>
            <a:r>
              <a:rPr lang="en-US" sz="2000" dirty="0" smtClean="0"/>
              <a:t>claim after filing </a:t>
            </a:r>
            <a:r>
              <a:rPr lang="en-US" sz="2000" dirty="0"/>
              <a:t>i</a:t>
            </a:r>
            <a:r>
              <a:rPr lang="en-US" sz="2000" dirty="0" smtClean="0"/>
              <a:t>ncome </a:t>
            </a:r>
            <a:r>
              <a:rPr lang="en-US" sz="2000" dirty="0"/>
              <a:t>t</a:t>
            </a:r>
            <a:r>
              <a:rPr lang="en-US" sz="2000" dirty="0" smtClean="0"/>
              <a:t>ax return for the year the PCS reimbursement was received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000" dirty="0"/>
              <a:t>RITA Tools: </a:t>
            </a:r>
          </a:p>
          <a:p>
            <a:pPr lvl="1"/>
            <a:r>
              <a:rPr lang="en-US" sz="1800" dirty="0"/>
              <a:t>Instructions:</a:t>
            </a:r>
            <a:endParaRPr lang="en-US" sz="1800" dirty="0">
              <a:hlinkClick r:id="rId3"/>
            </a:endParaRPr>
          </a:p>
          <a:p>
            <a:pPr marL="747713" lvl="2" indent="0">
              <a:buNone/>
            </a:pP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US" sz="16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www.dfas.mil/civilianemployees/civrelo/relocationincometax.html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eTutorial:</a:t>
            </a:r>
            <a:endParaRPr lang="en-US" sz="1800" dirty="0">
              <a:hlinkClick r:id="rId4"/>
            </a:endParaRPr>
          </a:p>
          <a:p>
            <a:pPr marL="747713" lvl="2" indent="0">
              <a:buNone/>
            </a:pP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://www.youtube.com/playlist?list=PLhx_8nsfXqVj-Pf34sZ8pPVe4MOuxXN5-</a:t>
            </a:r>
            <a:endParaRPr lang="en-US" sz="1600" dirty="0"/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RITA </a:t>
            </a:r>
            <a:r>
              <a:rPr lang="en-US" sz="2000" dirty="0"/>
              <a:t>is designed to reimburse most of the federal and state income tax paid as a result of the PCS move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ravelers not </a:t>
            </a:r>
            <a:r>
              <a:rPr lang="en-US" sz="1800" dirty="0"/>
              <a:t>eligible for </a:t>
            </a:r>
            <a:r>
              <a:rPr lang="en-US" sz="1800" dirty="0" smtClean="0"/>
              <a:t>RITA (also not eligible for WTA):</a:t>
            </a:r>
            <a:endParaRPr lang="en-US" sz="1800" dirty="0"/>
          </a:p>
          <a:p>
            <a:pPr lvl="2"/>
            <a:r>
              <a:rPr lang="en-US" sz="1600" dirty="0"/>
              <a:t>N</a:t>
            </a:r>
            <a:r>
              <a:rPr lang="en-US" sz="1600" dirty="0" smtClean="0"/>
              <a:t>ew appointee</a:t>
            </a:r>
            <a:endParaRPr lang="en-US" sz="1600" dirty="0"/>
          </a:p>
          <a:p>
            <a:pPr lvl="2"/>
            <a:r>
              <a:rPr lang="en-US" sz="1600" dirty="0"/>
              <a:t>Assigned under the Government Training </a:t>
            </a:r>
            <a:r>
              <a:rPr lang="en-US" sz="1600" dirty="0" smtClean="0"/>
              <a:t>Act</a:t>
            </a:r>
            <a:endParaRPr lang="en-US" sz="1600" dirty="0"/>
          </a:p>
          <a:p>
            <a:pPr lvl="2"/>
            <a:r>
              <a:rPr lang="en-US" sz="1600" dirty="0"/>
              <a:t>Returning from an overseas assignment for the purpose of separation from Government service</a:t>
            </a:r>
          </a:p>
          <a:p>
            <a:pPr marL="804863" lvl="2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Relocation Income Tax Allowance (RITA)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Withholding Tax Allowance (WTA)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543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228600" y="925366"/>
            <a:ext cx="8534400" cy="5551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WTA acts as an advance on the RITA and is deducted from any RITA reimbursement computed in the following year</a:t>
            </a:r>
          </a:p>
          <a:p>
            <a:pPr lvl="1"/>
            <a:r>
              <a:rPr lang="en-US" sz="1700" dirty="0" smtClean="0"/>
              <a:t>WTA </a:t>
            </a:r>
            <a:r>
              <a:rPr lang="en-US" sz="1700" dirty="0"/>
              <a:t>is computed on the Federal income tax withholding only; it does not cover state, local, Social security, and Medicare </a:t>
            </a:r>
            <a:r>
              <a:rPr lang="en-US" sz="1700" dirty="0" smtClean="0"/>
              <a:t>taxes</a:t>
            </a:r>
          </a:p>
          <a:p>
            <a:pPr lvl="1"/>
            <a:r>
              <a:rPr lang="en-US" sz="1700" dirty="0" smtClean="0"/>
              <a:t>WTA is computed at 22%</a:t>
            </a:r>
            <a:endParaRPr lang="en-US" sz="17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WTA is elected </a:t>
            </a:r>
            <a:r>
              <a:rPr lang="en-US" sz="1900" dirty="0" smtClean="0"/>
              <a:t>by </a:t>
            </a:r>
            <a:r>
              <a:rPr lang="en-US" sz="1900" dirty="0"/>
              <a:t>filling out the WTA employee agreement form </a:t>
            </a:r>
            <a:r>
              <a:rPr lang="en-US" sz="1900" dirty="0" smtClean="0"/>
              <a:t>and submitting </a:t>
            </a:r>
            <a:r>
              <a:rPr lang="en-US" sz="1900" dirty="0"/>
              <a:t>with </a:t>
            </a:r>
            <a:r>
              <a:rPr lang="en-US" sz="1900" dirty="0" smtClean="0"/>
              <a:t>PCS claims</a:t>
            </a:r>
            <a:endParaRPr lang="en-US" sz="1900" dirty="0"/>
          </a:p>
          <a:p>
            <a:pPr lvl="1"/>
            <a:r>
              <a:rPr lang="en-US" sz="1700" dirty="0" smtClean="0"/>
              <a:t>If </a:t>
            </a:r>
            <a:r>
              <a:rPr lang="en-US" sz="1700" dirty="0"/>
              <a:t>WTA is elected – traveler MUST file a RITA claim within the first 120 days of the following calendar </a:t>
            </a:r>
            <a:r>
              <a:rPr lang="en-US" sz="1700" dirty="0" smtClean="0"/>
              <a:t>year</a:t>
            </a:r>
          </a:p>
          <a:p>
            <a:pPr lvl="1"/>
            <a:endParaRPr lang="en-US" sz="1600" dirty="0" smtClean="0"/>
          </a:p>
          <a:p>
            <a:r>
              <a:rPr lang="en-US" sz="1900" dirty="0"/>
              <a:t>Once WTA is elected, it applies to all future taxable </a:t>
            </a:r>
            <a:r>
              <a:rPr lang="en-US" sz="1900" dirty="0" smtClean="0"/>
              <a:t>reimbursements</a:t>
            </a:r>
            <a:endParaRPr lang="en-US" sz="1900" dirty="0"/>
          </a:p>
          <a:p>
            <a:pPr lvl="1"/>
            <a:r>
              <a:rPr lang="en-US" sz="1700" dirty="0"/>
              <a:t>Travelers cannot select specific entitlements to apply WTA (i.e. TQSE with WTA and MEA without WTA</a:t>
            </a:r>
            <a:r>
              <a:rPr lang="en-US" sz="1700" dirty="0" smtClean="0"/>
              <a:t>)</a:t>
            </a:r>
            <a:endParaRPr lang="en-US" sz="1700" dirty="0"/>
          </a:p>
          <a:p>
            <a:pPr lvl="1"/>
            <a:endParaRPr lang="en-US" sz="1600" dirty="0" smtClean="0"/>
          </a:p>
          <a:p>
            <a:r>
              <a:rPr lang="en-US" sz="1900" dirty="0" smtClean="0"/>
              <a:t>RITA computation results in a WTA Debt</a:t>
            </a:r>
          </a:p>
          <a:p>
            <a:pPr lvl="1"/>
            <a:r>
              <a:rPr lang="en-US" sz="1700" dirty="0" smtClean="0"/>
              <a:t>When the taxable income after deductions results in a Federal tax rate of </a:t>
            </a:r>
            <a:r>
              <a:rPr lang="en-US" sz="1700" u="sng" dirty="0" smtClean="0"/>
              <a:t>LESS THAN 22%</a:t>
            </a:r>
            <a:r>
              <a:rPr lang="en-US" sz="1700" dirty="0" smtClean="0"/>
              <a:t>, a WTA debt will occur</a:t>
            </a:r>
            <a:r>
              <a:rPr lang="en-US" sz="1700" dirty="0"/>
              <a:t> </a:t>
            </a:r>
            <a:r>
              <a:rPr lang="en-US" sz="1700" dirty="0" smtClean="0"/>
              <a:t>in the RITA computation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As an example, if the </a:t>
            </a:r>
            <a:r>
              <a:rPr lang="en-US" sz="1700" dirty="0" smtClean="0">
                <a:solidFill>
                  <a:schemeClr val="tx1"/>
                </a:solidFill>
              </a:rPr>
              <a:t>employee is in the 12% Federal </a:t>
            </a:r>
            <a:r>
              <a:rPr lang="en-US" sz="1700" dirty="0">
                <a:solidFill>
                  <a:schemeClr val="tx1"/>
                </a:solidFill>
              </a:rPr>
              <a:t>tax bracket, then WTA </a:t>
            </a:r>
            <a:r>
              <a:rPr lang="en-US" sz="1700" dirty="0" smtClean="0">
                <a:solidFill>
                  <a:schemeClr val="tx1"/>
                </a:solidFill>
              </a:rPr>
              <a:t>(paid at 22%) was </a:t>
            </a:r>
            <a:r>
              <a:rPr lang="en-US" sz="1700" dirty="0">
                <a:solidFill>
                  <a:schemeClr val="tx1"/>
                </a:solidFill>
              </a:rPr>
              <a:t>overpaid and the employee would owe a </a:t>
            </a:r>
            <a:r>
              <a:rPr lang="en-US" sz="1700" dirty="0" smtClean="0">
                <a:solidFill>
                  <a:schemeClr val="tx1"/>
                </a:solidFill>
              </a:rPr>
              <a:t>debt</a:t>
            </a:r>
          </a:p>
          <a:p>
            <a:pPr marL="457200" lvl="1" indent="0">
              <a:buNone/>
            </a:pPr>
            <a:endParaRPr lang="en-US" sz="1000" dirty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33450"/>
            <a:ext cx="8534400" cy="5543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228600" y="925366"/>
            <a:ext cx="8534400" cy="517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Sample Civilian PCS Travel Claim Examples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 PCS – Sample Claim #1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04422"/>
              </p:ext>
            </p:extLst>
          </p:nvPr>
        </p:nvGraphicFramePr>
        <p:xfrm>
          <a:off x="7239000" y="937664"/>
          <a:ext cx="1772503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03">
                  <a:extLst>
                    <a:ext uri="{9D8B030D-6E8A-4147-A177-3AD203B41FA5}">
                      <a16:colId xmlns:a16="http://schemas.microsoft.com/office/drawing/2014/main" val="25512422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Assumptions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081592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 – Virginia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5489854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r>
                        <a:rPr lang="en-US" sz="1200" baseline="0" dirty="0" smtClean="0"/>
                        <a:t> – Germany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467868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GS14 with 1 dependent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1603593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Married, filing jointly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68408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Wage income $114,500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48452"/>
                  </a:ext>
                </a:extLst>
              </a:tr>
            </a:tbl>
          </a:graphicData>
        </a:graphic>
      </p:graphicFrame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194" y="6164353"/>
            <a:ext cx="7544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  -- Based on 2018 per diem rates.</a:t>
            </a:r>
          </a:p>
          <a:p>
            <a:r>
              <a:rPr lang="en-US" sz="1100" dirty="0" smtClean="0"/>
              <a:t>  -- These </a:t>
            </a:r>
            <a:r>
              <a:rPr lang="en-US" sz="1100" dirty="0"/>
              <a:t>examples are provided for demonstrative purposes </a:t>
            </a:r>
            <a:r>
              <a:rPr lang="en-US" sz="1100" dirty="0" smtClean="0"/>
              <a:t>only and </a:t>
            </a:r>
            <a:r>
              <a:rPr lang="en-US" sz="1100" dirty="0"/>
              <a:t>may not reflect </a:t>
            </a:r>
            <a:r>
              <a:rPr lang="en-US" sz="1100" dirty="0" smtClean="0"/>
              <a:t>the traveler’s </a:t>
            </a:r>
            <a:r>
              <a:rPr lang="en-US" sz="1100" dirty="0"/>
              <a:t>individual tax situation.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3733800" y="1295400"/>
            <a:ext cx="365760" cy="9374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3721725" y="4349267"/>
            <a:ext cx="365760" cy="5486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38949" y="1606065"/>
            <a:ext cx="188828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PCS Entitlements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26141" y="4435212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Withholdings Remitted to IRS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13660" y="3164239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 Claim Reimbursement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730256" y="3253012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3720732" y="2413133"/>
            <a:ext cx="365760" cy="5817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28801" y="2530173"/>
            <a:ext cx="2957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Withholdings Remitted to IRS</a:t>
            </a:r>
            <a:endParaRPr lang="en-US" dirty="0"/>
          </a:p>
        </p:txBody>
      </p:sp>
      <p:sp>
        <p:nvSpPr>
          <p:cNvPr id="26" name="Right Brace 25"/>
          <p:cNvSpPr/>
          <p:nvPr/>
        </p:nvSpPr>
        <p:spPr>
          <a:xfrm>
            <a:off x="3730256" y="5369194"/>
            <a:ext cx="365760" cy="7225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38949" y="5574835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RITA Claim Reimbursement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38600" y="739053"/>
            <a:ext cx="2952710" cy="39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Example Purposes Only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75" y="869730"/>
            <a:ext cx="3365099" cy="52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 PCS </a:t>
            </a:r>
            <a:r>
              <a:rPr lang="en-US" dirty="0"/>
              <a:t>– Sample </a:t>
            </a:r>
            <a:r>
              <a:rPr lang="en-US" dirty="0" smtClean="0"/>
              <a:t>Claim #2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4453978" y="1481798"/>
            <a:ext cx="365760" cy="14630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444408" y="3236135"/>
            <a:ext cx="365760" cy="7832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7613" y="2041793"/>
            <a:ext cx="188828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PCS Entitlements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4463" y="3439940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Withholdings Remitted to IRS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14345" y="2926317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Taxable income added to W-2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467444" y="3020725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62191" y="4291837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 Claim Reimbursement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4440501" y="5105400"/>
            <a:ext cx="365760" cy="922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54463" y="5379038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RITA Claim Reimbursement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172541"/>
            <a:ext cx="7544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  -- Based on 2018 per diem rates.</a:t>
            </a:r>
          </a:p>
          <a:p>
            <a:r>
              <a:rPr lang="en-US" sz="1100" dirty="0" smtClean="0"/>
              <a:t>  -- These </a:t>
            </a:r>
            <a:r>
              <a:rPr lang="en-US" sz="1100" dirty="0"/>
              <a:t>examples are provided for demonstrative purposes </a:t>
            </a:r>
            <a:r>
              <a:rPr lang="en-US" sz="1100" dirty="0" smtClean="0"/>
              <a:t>only and </a:t>
            </a:r>
            <a:r>
              <a:rPr lang="en-US" sz="1100" dirty="0"/>
              <a:t>may not reflect </a:t>
            </a:r>
            <a:r>
              <a:rPr lang="en-US" sz="1100" dirty="0" smtClean="0"/>
              <a:t>the traveler’s </a:t>
            </a:r>
            <a:r>
              <a:rPr lang="en-US" sz="1100" dirty="0"/>
              <a:t>individual tax situation.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17094"/>
              </p:ext>
            </p:extLst>
          </p:nvPr>
        </p:nvGraphicFramePr>
        <p:xfrm>
          <a:off x="7155712" y="946475"/>
          <a:ext cx="1892941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941">
                  <a:extLst>
                    <a:ext uri="{9D8B030D-6E8A-4147-A177-3AD203B41FA5}">
                      <a16:colId xmlns:a16="http://schemas.microsoft.com/office/drawing/2014/main" val="25512422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Assumptions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081592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 – Ohio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5489854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r>
                        <a:rPr lang="en-US" sz="1200" baseline="0" dirty="0" smtClean="0"/>
                        <a:t> - Georgia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467868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GS12 with 2 dependents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1603593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Married, filing jointly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68408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Wage income $77,058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48452"/>
                  </a:ext>
                </a:extLst>
              </a:tr>
            </a:tbl>
          </a:graphicData>
        </a:graphic>
      </p:graphicFrame>
      <p:sp>
        <p:nvSpPr>
          <p:cNvPr id="30" name="Right Arrow 29"/>
          <p:cNvSpPr/>
          <p:nvPr/>
        </p:nvSpPr>
        <p:spPr>
          <a:xfrm>
            <a:off x="4478787" y="4380610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310744" y="749941"/>
            <a:ext cx="2952710" cy="39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Example Purposes Only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7" y="995171"/>
            <a:ext cx="4259107" cy="51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 PCS </a:t>
            </a:r>
            <a:r>
              <a:rPr lang="en-US" dirty="0"/>
              <a:t>– Sample </a:t>
            </a:r>
            <a:r>
              <a:rPr lang="en-US" dirty="0" smtClean="0"/>
              <a:t>Claim #3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4429630" y="1318306"/>
            <a:ext cx="365760" cy="20116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422274" y="3600984"/>
            <a:ext cx="365760" cy="5105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54475" y="2150984"/>
            <a:ext cx="188828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PCS Entitlements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4475" y="3702933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Withholdings Remitted to IRS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4434381" y="5121936"/>
            <a:ext cx="365760" cy="8229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30015" y="5322908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RITA Claim Reimbursement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172541"/>
            <a:ext cx="7544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  -- Based on 2018 per diem rates.</a:t>
            </a:r>
          </a:p>
          <a:p>
            <a:r>
              <a:rPr lang="en-US" sz="1100" dirty="0" smtClean="0"/>
              <a:t>  -- These </a:t>
            </a:r>
            <a:r>
              <a:rPr lang="en-US" sz="1100" dirty="0"/>
              <a:t>examples are provided for demonstrative purposes </a:t>
            </a:r>
            <a:r>
              <a:rPr lang="en-US" sz="1100" dirty="0" smtClean="0"/>
              <a:t>only and </a:t>
            </a:r>
            <a:r>
              <a:rPr lang="en-US" sz="1100" dirty="0"/>
              <a:t>may not reflect </a:t>
            </a:r>
            <a:r>
              <a:rPr lang="en-US" sz="1100" dirty="0" smtClean="0"/>
              <a:t>the traveler’s </a:t>
            </a:r>
            <a:r>
              <a:rPr lang="en-US" sz="1100" dirty="0"/>
              <a:t>individual tax situation.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086600" y="954261"/>
          <a:ext cx="1944798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98">
                  <a:extLst>
                    <a:ext uri="{9D8B030D-6E8A-4147-A177-3AD203B41FA5}">
                      <a16:colId xmlns:a16="http://schemas.microsoft.com/office/drawing/2014/main" val="25512422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Assumptions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081592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 –</a:t>
                      </a:r>
                      <a:r>
                        <a:rPr lang="en-US" sz="1200" baseline="0" dirty="0" smtClean="0"/>
                        <a:t> New York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5489854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r>
                        <a:rPr lang="en-US" sz="1200" baseline="0" dirty="0" smtClean="0"/>
                        <a:t> – Indianapolis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467868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GS11 with 2 dependents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1603593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Married, filing jointly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68408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Wage income $61,674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4845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564500" y="3275381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Taxable income added to W-2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417599" y="3369789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06319" y="4431078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 Claim Reimbursement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4422915" y="4519851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67198" y="728169"/>
            <a:ext cx="2952710" cy="39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Example Purposes Only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2" y="900090"/>
            <a:ext cx="4276147" cy="51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Civ PCS – Sample </a:t>
            </a:r>
            <a:r>
              <a:rPr lang="en-US" dirty="0" smtClean="0"/>
              <a:t>Claim #4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5367"/>
              </p:ext>
            </p:extLst>
          </p:nvPr>
        </p:nvGraphicFramePr>
        <p:xfrm>
          <a:off x="7010400" y="906529"/>
          <a:ext cx="2039007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007">
                  <a:extLst>
                    <a:ext uri="{9D8B030D-6E8A-4147-A177-3AD203B41FA5}">
                      <a16:colId xmlns:a16="http://schemas.microsoft.com/office/drawing/2014/main" val="25512422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Assumptions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081592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 –</a:t>
                      </a:r>
                      <a:r>
                        <a:rPr lang="en-US" sz="1200" baseline="0" dirty="0" smtClean="0"/>
                        <a:t> Omaha, NE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5489854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r>
                        <a:rPr lang="en-US" sz="1200" baseline="0" dirty="0" smtClean="0"/>
                        <a:t> – Ft Huachuca, AZ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467868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GS9 with 3 dependents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1603593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Married, filing jointly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68408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Wage income $52,229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48452"/>
                  </a:ext>
                </a:extLst>
              </a:tr>
            </a:tbl>
          </a:graphicData>
        </a:graphic>
      </p:graphicFrame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72541"/>
            <a:ext cx="7544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  -- Based on 2018 per diem rates.</a:t>
            </a:r>
          </a:p>
          <a:p>
            <a:r>
              <a:rPr lang="en-US" sz="1100" dirty="0" smtClean="0"/>
              <a:t>  -- These </a:t>
            </a:r>
            <a:r>
              <a:rPr lang="en-US" sz="1100" dirty="0"/>
              <a:t>examples are provided for demonstrative purposes </a:t>
            </a:r>
            <a:r>
              <a:rPr lang="en-US" sz="1100" dirty="0" smtClean="0"/>
              <a:t>only and </a:t>
            </a:r>
            <a:r>
              <a:rPr lang="en-US" sz="1100" dirty="0"/>
              <a:t>may not reflect </a:t>
            </a:r>
            <a:r>
              <a:rPr lang="en-US" sz="1100" dirty="0" smtClean="0"/>
              <a:t>the traveler’s </a:t>
            </a:r>
            <a:r>
              <a:rPr lang="en-US" sz="1100" dirty="0"/>
              <a:t>individual tax situation.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453978" y="1481741"/>
            <a:ext cx="365760" cy="14713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437330" y="3272128"/>
            <a:ext cx="365760" cy="7178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69125" y="2047325"/>
            <a:ext cx="188828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PCS Entitlements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66261" y="3413372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Withholdings Remitted to IRS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4441356" y="5051931"/>
            <a:ext cx="36576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66261" y="5385657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RITA Claim Reimbursement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81060" y="2895600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Taxable income added to W-2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34159" y="2990008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22879" y="4265047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 Claim Reimbursement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39475" y="4353820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212770" y="728167"/>
            <a:ext cx="2952710" cy="39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Example Purposes Only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0" y="939777"/>
            <a:ext cx="4255750" cy="51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773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Civilian PCS Tax Law Changes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Customers </a:t>
            </a:r>
            <a:r>
              <a:rPr lang="en-US" sz="2000" dirty="0"/>
              <a:t>S</a:t>
            </a:r>
            <a:r>
              <a:rPr lang="en-US" sz="2000" dirty="0" smtClean="0"/>
              <a:t>erviced </a:t>
            </a:r>
            <a:r>
              <a:rPr lang="en-US" sz="2000" dirty="0"/>
              <a:t>by DFAS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Timeline of Events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PCS Taxable Entitlements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Civilian PCS (prior, current and future travelers)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Payments to Third Party Vendors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RITA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WTA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Sample claims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Resources</a:t>
            </a:r>
          </a:p>
          <a:p>
            <a:pPr lvl="1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4267200" y="4178164"/>
            <a:ext cx="4572000" cy="2194560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Civ PCS – Sample </a:t>
            </a:r>
            <a:r>
              <a:rPr lang="en-US" dirty="0" smtClean="0"/>
              <a:t>Claim #5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8817"/>
              </p:ext>
            </p:extLst>
          </p:nvPr>
        </p:nvGraphicFramePr>
        <p:xfrm>
          <a:off x="7260020" y="914400"/>
          <a:ext cx="1752600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5512422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Assumptions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081592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 –</a:t>
                      </a:r>
                      <a:r>
                        <a:rPr lang="en-US" sz="1200" baseline="0" dirty="0" smtClean="0"/>
                        <a:t> California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5489854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r>
                        <a:rPr lang="en-US" sz="1200" baseline="0" dirty="0" smtClean="0"/>
                        <a:t> – Georgia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4678685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GS9 with 1 dependent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1603593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Married, filing jointly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068408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Wage income $58,451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48452"/>
                  </a:ext>
                </a:extLst>
              </a:tr>
            </a:tbl>
          </a:graphicData>
        </a:graphic>
      </p:graphicFrame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94" y="6172541"/>
            <a:ext cx="7544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  -- Based on 2018 per diem rates.</a:t>
            </a:r>
          </a:p>
          <a:p>
            <a:r>
              <a:rPr lang="en-US" sz="1100" dirty="0" smtClean="0"/>
              <a:t>  -- These </a:t>
            </a:r>
            <a:r>
              <a:rPr lang="en-US" sz="1100" dirty="0"/>
              <a:t>examples are provided for demonstrative purposes </a:t>
            </a:r>
            <a:r>
              <a:rPr lang="en-US" sz="1100" dirty="0" smtClean="0"/>
              <a:t>only and </a:t>
            </a:r>
            <a:r>
              <a:rPr lang="en-US" sz="1100" dirty="0"/>
              <a:t>may not reflect </a:t>
            </a:r>
            <a:r>
              <a:rPr lang="en-US" sz="1100" dirty="0" smtClean="0"/>
              <a:t>the traveler’s </a:t>
            </a:r>
            <a:r>
              <a:rPr lang="en-US" sz="1100" dirty="0"/>
              <a:t>individual tax situation.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4437330" y="1441693"/>
            <a:ext cx="365760" cy="17376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437330" y="3530824"/>
            <a:ext cx="365760" cy="6601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90559" y="2133735"/>
            <a:ext cx="188828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PCS Entitlements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45036" y="3658340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Withholdings Remitted to IRS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>
            <a:off x="4437330" y="5160900"/>
            <a:ext cx="365760" cy="9289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22584" y="3161492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Taxable income added to W-2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443599" y="3255900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19546" y="4401114"/>
            <a:ext cx="3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 Claim Reimbursement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36142" y="4489887"/>
            <a:ext cx="118872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45035" y="5420321"/>
            <a:ext cx="308096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“negative” RITA situation 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62490" y="740230"/>
            <a:ext cx="2952710" cy="39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Example Purposes Only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0" y="923203"/>
            <a:ext cx="4250435" cy="52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33450"/>
            <a:ext cx="8534400" cy="554355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Civ</a:t>
            </a:r>
            <a:r>
              <a:rPr lang="en-US" sz="2000" dirty="0" smtClean="0"/>
              <a:t> PCS Web Page: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www.dfas.mil/TaxLawChange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u="sng" dirty="0" smtClean="0"/>
          </a:p>
          <a:p>
            <a:r>
              <a:rPr lang="en-US" sz="2000" dirty="0" smtClean="0"/>
              <a:t>Federal Travel Regulation (FTR): </a:t>
            </a:r>
            <a:r>
              <a:rPr lang="en-US" sz="2000" u="sng" dirty="0">
                <a:hlinkClick r:id="rId4"/>
              </a:rPr>
              <a:t>https://www.gsa.gov/cdnstatic/FTR_Amendments_Through_2018-01.pdf</a:t>
            </a:r>
            <a:endParaRPr lang="en-US" sz="2000" u="sng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Frequently Asked Questions: </a:t>
            </a:r>
            <a:r>
              <a:rPr lang="en-US" sz="2000" u="sng" dirty="0" smtClean="0">
                <a:hlinkClick r:id="rId5"/>
              </a:rPr>
              <a:t>https</a:t>
            </a:r>
            <a:r>
              <a:rPr lang="en-US" sz="2000" u="sng" dirty="0">
                <a:hlinkClick r:id="rId5"/>
              </a:rPr>
              <a:t>://</a:t>
            </a:r>
            <a:r>
              <a:rPr lang="en-US" sz="2000" u="sng" dirty="0" smtClean="0">
                <a:hlinkClick r:id="rId5"/>
              </a:rPr>
              <a:t>www.dfas.mil/dfas/civilianemployees/civrelo/Civilian-Moving-Expenses-Tax-Deduction/Frequently-Asked-Questions.html</a:t>
            </a:r>
            <a:endParaRPr lang="en-US" sz="2000" u="sng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DFAS Customer Care Center:</a:t>
            </a:r>
            <a:endParaRPr lang="en-US" sz="2000" dirty="0"/>
          </a:p>
          <a:p>
            <a:pPr lvl="1"/>
            <a:r>
              <a:rPr lang="en-US" sz="1800" dirty="0" smtClean="0"/>
              <a:t>Email: </a:t>
            </a:r>
            <a:r>
              <a:rPr lang="en-US" sz="1800" dirty="0" smtClean="0">
                <a:hlinkClick r:id="rId6"/>
              </a:rPr>
              <a:t>DFAS-CIVREL-Questionsonly@mail.mil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Civ</a:t>
            </a:r>
            <a:r>
              <a:rPr lang="en-US" sz="1800" dirty="0" smtClean="0"/>
              <a:t> PCS Phone Options:  888-332-7366 </a:t>
            </a:r>
            <a:r>
              <a:rPr lang="en-US" sz="1800" dirty="0"/>
              <a:t>option: 1; </a:t>
            </a:r>
            <a:r>
              <a:rPr lang="en-US" sz="1800" dirty="0" smtClean="0"/>
              <a:t>1</a:t>
            </a:r>
          </a:p>
          <a:p>
            <a:pPr lvl="1"/>
            <a:r>
              <a:rPr lang="en-US" sz="1800" dirty="0" smtClean="0"/>
              <a:t>Civilian Relocation Questions:  </a:t>
            </a: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www.dfas.mil/AskDFAS.html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228600" y="925366"/>
            <a:ext cx="8534400" cy="517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04800" y="3129683"/>
            <a:ext cx="8534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228600" y="925366"/>
            <a:ext cx="8534400" cy="517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PCS Order of Events (2018 notional)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33450"/>
            <a:ext cx="8534400" cy="55435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PCS orders issued in 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Claims submitted and paid in 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/>
              <a:t>Travel Pay 2018 W-2s were issued in Jan 2019 and include:</a:t>
            </a:r>
          </a:p>
          <a:p>
            <a:pPr lvl="1"/>
            <a:r>
              <a:rPr lang="en-US" sz="1600" dirty="0"/>
              <a:t>Direct </a:t>
            </a:r>
            <a:r>
              <a:rPr lang="en-US" sz="1600" dirty="0" smtClean="0"/>
              <a:t>PCS reimbursements </a:t>
            </a:r>
            <a:r>
              <a:rPr lang="en-US" sz="1600" dirty="0"/>
              <a:t>paid in 2018</a:t>
            </a:r>
          </a:p>
          <a:p>
            <a:pPr lvl="1"/>
            <a:r>
              <a:rPr lang="en-US" sz="1600" dirty="0" smtClean="0"/>
              <a:t>Third party </a:t>
            </a:r>
            <a:r>
              <a:rPr lang="en-US" sz="1600" dirty="0"/>
              <a:t>temporary storage reimbursements </a:t>
            </a:r>
            <a:r>
              <a:rPr lang="en-US" sz="1600" dirty="0" smtClean="0"/>
              <a:t>paid to </a:t>
            </a:r>
            <a:r>
              <a:rPr lang="en-US" sz="1600" dirty="0"/>
              <a:t>vendors in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Debt letters for recoupment of taxes issued in Feb 2019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Travelers </a:t>
            </a:r>
            <a:r>
              <a:rPr lang="en-US" sz="1800" dirty="0"/>
              <a:t>file income tax returns using the 2018 W-2 tax statements received from DFAS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Travelers </a:t>
            </a:r>
            <a:r>
              <a:rPr lang="en-US" sz="1800" dirty="0"/>
              <a:t>begin submitting RITA claims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System change to collect taxes </a:t>
            </a:r>
            <a:r>
              <a:rPr lang="en-US" sz="1800" dirty="0" smtClean="0"/>
              <a:t>on other (non-temporary storage) third party payments </a:t>
            </a:r>
            <a:r>
              <a:rPr lang="en-US" sz="1800" dirty="0"/>
              <a:t>scheduled for </a:t>
            </a:r>
            <a:r>
              <a:rPr lang="en-US" sz="1800" dirty="0" smtClean="0"/>
              <a:t>later in 2019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DFAS will issue corrected W-2s </a:t>
            </a:r>
            <a:r>
              <a:rPr lang="en-US" sz="1800" dirty="0" smtClean="0"/>
              <a:t>for other (non-temporary storage) third party payments </a:t>
            </a:r>
            <a:r>
              <a:rPr lang="en-US" sz="1800" dirty="0"/>
              <a:t>made in 2018 during the </a:t>
            </a:r>
            <a:r>
              <a:rPr lang="en-US" sz="1800" dirty="0" smtClean="0"/>
              <a:t>latter </a:t>
            </a:r>
            <a:r>
              <a:rPr lang="en-US" sz="1800" dirty="0" smtClean="0"/>
              <a:t>part of 2019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Travelers will file amended tax return using 2018 W-2C, if applicable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Travelers </a:t>
            </a:r>
            <a:r>
              <a:rPr lang="en-US" sz="1800" dirty="0"/>
              <a:t>may file supplemental RITA claims with W-2Cs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DFAS will issue 2019 W-2s in January 2020 for </a:t>
            </a:r>
            <a:r>
              <a:rPr lang="en-US" sz="1800" dirty="0" smtClean="0"/>
              <a:t>third party payments </a:t>
            </a:r>
            <a:r>
              <a:rPr lang="en-US" sz="1800" dirty="0"/>
              <a:t>made in 2019</a:t>
            </a:r>
          </a:p>
        </p:txBody>
      </p:sp>
    </p:spTree>
    <p:extLst>
      <p:ext uri="{BB962C8B-B14F-4D97-AF65-F5344CB8AC3E}">
        <p14:creationId xmlns:p14="http://schemas.microsoft.com/office/powerpoint/2010/main" val="40460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33450"/>
            <a:ext cx="8534400" cy="554355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PCS </a:t>
            </a:r>
            <a:r>
              <a:rPr lang="en-US" sz="1800" dirty="0"/>
              <a:t>o</a:t>
            </a:r>
            <a:r>
              <a:rPr lang="en-US" sz="1800" dirty="0" smtClean="0"/>
              <a:t>rders issued in 2019</a:t>
            </a:r>
          </a:p>
          <a:p>
            <a:pPr lvl="1"/>
            <a:r>
              <a:rPr lang="en-US" sz="1600" dirty="0"/>
              <a:t>Employee should save any receipts for lodging and any expenses of $75 or more during their move</a:t>
            </a:r>
          </a:p>
          <a:p>
            <a:pPr lvl="1"/>
            <a:r>
              <a:rPr lang="en-US" sz="1600" dirty="0"/>
              <a:t>Contact the Transportation Office to setup HHG pick-up for shipment</a:t>
            </a:r>
          </a:p>
          <a:p>
            <a:pPr lvl="1"/>
            <a:r>
              <a:rPr lang="en-US" sz="1600" dirty="0"/>
              <a:t>Employee should file a WTA selection form with the Travel Office if they want WTA paid on their entitlements</a:t>
            </a:r>
          </a:p>
          <a:p>
            <a:pPr lvl="1"/>
            <a:r>
              <a:rPr lang="en-US" sz="1600" dirty="0"/>
              <a:t>Employee should file a DD1351-2 travel claim for any authorized entitlement that is performed during their PCS </a:t>
            </a:r>
            <a:r>
              <a:rPr lang="en-US" sz="1600" dirty="0" smtClean="0"/>
              <a:t>move</a:t>
            </a:r>
            <a:endParaRPr lang="en-US" sz="1600" dirty="0"/>
          </a:p>
          <a:p>
            <a:pPr lvl="1"/>
            <a:r>
              <a:rPr lang="en-US" sz="1600" dirty="0"/>
              <a:t>SF1199A Direct Deposit form – ensure that your banking info is correct with Travel and </a:t>
            </a:r>
            <a:r>
              <a:rPr lang="en-US" sz="1600" dirty="0" smtClean="0"/>
              <a:t>Payroll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Perform HHT (as applicable)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Perform </a:t>
            </a:r>
            <a:r>
              <a:rPr lang="en-US" sz="1800" dirty="0" err="1" smtClean="0"/>
              <a:t>en</a:t>
            </a:r>
            <a:r>
              <a:rPr lang="en-US" sz="1800" dirty="0" smtClean="0"/>
              <a:t>-route travel, TQSE, sell/buy house (examples)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DFAS receives HHG info from TRANSCOM</a:t>
            </a:r>
            <a:endParaRPr lang="en-US" sz="1800" dirty="0"/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In January 2020, traveler receives travel W-2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Traveler files 2019 income tax return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800" dirty="0" smtClean="0"/>
              <a:t>If traveler received WTA, must submit RITA claim within first 120 calendar days.  Otherwise, the RITA claim can be submitted after filing income taxes.</a:t>
            </a:r>
          </a:p>
          <a:p>
            <a:pPr lvl="1"/>
            <a:endParaRPr lang="en-US" sz="1600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228600" y="925366"/>
            <a:ext cx="8534400" cy="517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PCS Order of Events (2019 notional)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Civilian PCS Tax Law Changes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908269"/>
            <a:ext cx="8534400" cy="5622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What you need to know: </a:t>
            </a:r>
            <a:endParaRPr lang="en-US" sz="2000" dirty="0"/>
          </a:p>
          <a:p>
            <a:pPr lvl="1"/>
            <a:r>
              <a:rPr lang="en-US" sz="1800" dirty="0"/>
              <a:t>The Tax Cuts and Jobs Act </a:t>
            </a:r>
            <a:r>
              <a:rPr lang="en-US" sz="1800" dirty="0" smtClean="0"/>
              <a:t>(TCJA) of </a:t>
            </a:r>
            <a:r>
              <a:rPr lang="en-US" sz="1800" dirty="0"/>
              <a:t>2017 made most </a:t>
            </a:r>
            <a:r>
              <a:rPr lang="en-US" sz="1800" dirty="0" smtClean="0"/>
              <a:t>PCS entitlements taxable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reported as taxable income to the </a:t>
            </a:r>
            <a:r>
              <a:rPr lang="en-US" sz="1800" dirty="0" smtClean="0"/>
              <a:t>IRS 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DFAS implemented a system </a:t>
            </a:r>
            <a:r>
              <a:rPr lang="en-US" sz="1800" dirty="0">
                <a:solidFill>
                  <a:schemeClr val="tx1"/>
                </a:solidFill>
              </a:rPr>
              <a:t>change on Oct 30, 2018 to </a:t>
            </a:r>
            <a:r>
              <a:rPr lang="en-US" sz="1800" dirty="0" smtClean="0">
                <a:solidFill>
                  <a:schemeClr val="tx1"/>
                </a:solidFill>
              </a:rPr>
              <a:t>properly collect </a:t>
            </a:r>
            <a:r>
              <a:rPr lang="en-US" sz="1800" dirty="0">
                <a:solidFill>
                  <a:schemeClr val="tx1"/>
                </a:solidFill>
              </a:rPr>
              <a:t>tax withholding per </a:t>
            </a:r>
            <a:r>
              <a:rPr lang="en-US" sz="1800" dirty="0" smtClean="0">
                <a:solidFill>
                  <a:schemeClr val="tx1"/>
                </a:solidFill>
              </a:rPr>
              <a:t>TCJA for </a:t>
            </a:r>
            <a:r>
              <a:rPr lang="en-US" sz="1800" u="sng" dirty="0" smtClean="0">
                <a:solidFill>
                  <a:schemeClr val="tx1"/>
                </a:solidFill>
              </a:rPr>
              <a:t>direct reimbursements</a:t>
            </a:r>
            <a:endParaRPr lang="en-US" sz="1800" u="sng" dirty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For reimbursements processed </a:t>
            </a:r>
            <a:r>
              <a:rPr lang="en-US" sz="1600" dirty="0">
                <a:solidFill>
                  <a:schemeClr val="tx1"/>
                </a:solidFill>
              </a:rPr>
              <a:t>Jan 1 – Oct 29, </a:t>
            </a:r>
            <a:r>
              <a:rPr lang="en-US" sz="1600" dirty="0" smtClean="0">
                <a:solidFill>
                  <a:schemeClr val="tx1"/>
                </a:solidFill>
              </a:rPr>
              <a:t>2018 travelers had debts established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Payments to Vendors</a:t>
            </a:r>
          </a:p>
          <a:p>
            <a:pPr lvl="2"/>
            <a:r>
              <a:rPr lang="en-US" sz="1600" dirty="0" smtClean="0"/>
              <a:t>Additional </a:t>
            </a:r>
            <a:r>
              <a:rPr lang="en-US" sz="1600" dirty="0"/>
              <a:t>debts may be owed for taxable moving expenses DFAS paid </a:t>
            </a:r>
            <a:r>
              <a:rPr lang="en-US" sz="1600" dirty="0" smtClean="0"/>
              <a:t>directly </a:t>
            </a:r>
            <a:r>
              <a:rPr lang="en-US" sz="1600" dirty="0"/>
              <a:t>to </a:t>
            </a:r>
            <a:r>
              <a:rPr lang="en-US" sz="1600" dirty="0" smtClean="0"/>
              <a:t>vendors on the travelers behalf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Travelers should plan on filing their 2018 tax returns by filing deadline, using </a:t>
            </a:r>
            <a:r>
              <a:rPr lang="en-US" sz="1600" dirty="0" smtClean="0">
                <a:solidFill>
                  <a:schemeClr val="tx1"/>
                </a:solidFill>
              </a:rPr>
              <a:t>issued </a:t>
            </a:r>
            <a:r>
              <a:rPr lang="en-US" sz="1600" dirty="0">
                <a:solidFill>
                  <a:schemeClr val="tx1"/>
                </a:solidFill>
              </a:rPr>
              <a:t>2018 </a:t>
            </a:r>
            <a:r>
              <a:rPr lang="en-US" sz="1600" dirty="0" smtClean="0">
                <a:solidFill>
                  <a:schemeClr val="tx1"/>
                </a:solidFill>
              </a:rPr>
              <a:t>W-2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Corrected W-2s</a:t>
            </a:r>
          </a:p>
          <a:p>
            <a:pPr lvl="3"/>
            <a:r>
              <a:rPr lang="en-US" sz="1400" dirty="0" smtClean="0">
                <a:solidFill>
                  <a:schemeClr val="tx1"/>
                </a:solidFill>
              </a:rPr>
              <a:t>Will be issued after process to withhold taxes from vendor payments is complete</a:t>
            </a:r>
          </a:p>
          <a:p>
            <a:pPr lvl="3"/>
            <a:r>
              <a:rPr lang="en-US" sz="1400" dirty="0" smtClean="0">
                <a:solidFill>
                  <a:schemeClr val="tx1"/>
                </a:solidFill>
              </a:rPr>
              <a:t>ECD late 2019 – traveler will file amended tax return and supplemental RITA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Civilian PCS – DFAS Customer Base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00815"/>
              </p:ext>
            </p:extLst>
          </p:nvPr>
        </p:nvGraphicFramePr>
        <p:xfrm>
          <a:off x="304800" y="10668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H="1">
            <a:off x="2112876" y="4138415"/>
            <a:ext cx="1" cy="5486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1672256"/>
            <a:ext cx="0" cy="1620996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18138" y="4144026"/>
            <a:ext cx="0" cy="164592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Integrity - Service - Innovation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0A4B7-05AF-4F5F-8812-770AA6AFFD2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39922"/>
            <a:ext cx="19812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Congress passed Tax Cuts &amp; Jobs Act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(Effective 1 Jan 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Note:  additional guidance received from IRS and GSA from Feb – Nov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" y="5761823"/>
            <a:ext cx="211727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myPay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SmartDoc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email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issued 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affected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83897" y="4607807"/>
            <a:ext cx="226657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DFAS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implemented a software update to apply tax changes to travel orders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Per May IRS Notice 2018-75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2331300"/>
            <a:ext cx="21172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myPay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SmartDoc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emailed to those eligible for RITAs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3763" y="1214140"/>
            <a:ext cx="132583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Travel W-2s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distributed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86512" y="4461829"/>
            <a:ext cx="159977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DFAS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issued direct reimbursement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debt letters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162300" y="2862776"/>
            <a:ext cx="1" cy="36576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5395" y="1737360"/>
            <a:ext cx="0" cy="14630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19600" y="4088817"/>
            <a:ext cx="0" cy="164592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52641" y="5582934"/>
            <a:ext cx="226657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Travelers begin to assemble and file RITA claims after filing personal income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taxes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631328" y="4122849"/>
            <a:ext cx="1" cy="146304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53200" y="1623019"/>
            <a:ext cx="226657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alibri"/>
              </a:rPr>
              <a:t>If received WTA, April 30 is deadline to file RITA or will incur a debt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689396" y="2361683"/>
            <a:ext cx="0" cy="82296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72528" y="1931398"/>
            <a:ext cx="15601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latin typeface="Calibri"/>
              </a:rPr>
              <a:t>DFAS conducts Town Hall sessions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4900017" y="2482754"/>
            <a:ext cx="11387" cy="73152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860" y="5692797"/>
            <a:ext cx="16755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DFAS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issued temp storage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debt letters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105400" y="4101997"/>
            <a:ext cx="1" cy="36576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116179"/>
              </p:ext>
            </p:extLst>
          </p:nvPr>
        </p:nvGraphicFramePr>
        <p:xfrm>
          <a:off x="304800" y="10668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Non-Taxable Civilian PCS </a:t>
            </a:r>
            <a:r>
              <a:rPr lang="en-US" dirty="0"/>
              <a:t>E</a:t>
            </a:r>
            <a:r>
              <a:rPr lang="en-US" dirty="0" smtClean="0"/>
              <a:t>ntitlements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317938" y="4385668"/>
            <a:ext cx="8686800" cy="1100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a full list of taxable entitlements, go </a:t>
            </a:r>
            <a:r>
              <a:rPr lang="en-US" sz="1800" dirty="0" smtClean="0"/>
              <a:t>to: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www.dfas.mil/TaxLawChange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800" dirty="0" smtClean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71685"/>
            <a:ext cx="8763000" cy="34479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PCS expense payments are taxable </a:t>
            </a:r>
            <a:r>
              <a:rPr lang="en-US" sz="2000" u="sng" dirty="0" smtClean="0"/>
              <a:t>except</a:t>
            </a:r>
            <a:r>
              <a:rPr lang="en-US" sz="2000" dirty="0" smtClean="0"/>
              <a:t> the following entitlements:</a:t>
            </a:r>
            <a:endParaRPr lang="en-US" sz="2000" dirty="0"/>
          </a:p>
          <a:p>
            <a:pPr lvl="1"/>
            <a:r>
              <a:rPr lang="en-US" sz="1800" dirty="0"/>
              <a:t>Long-term storage of household goods for employees </a:t>
            </a:r>
            <a:r>
              <a:rPr lang="en-US" sz="1800" dirty="0" smtClean="0"/>
              <a:t>with duty assignments </a:t>
            </a:r>
            <a:r>
              <a:rPr lang="en-US" sz="1800" dirty="0"/>
              <a:t>outside the continental U.S. (OCONUS</a:t>
            </a:r>
            <a:r>
              <a:rPr lang="en-US" sz="1800" dirty="0" smtClean="0"/>
              <a:t>); </a:t>
            </a:r>
            <a:endParaRPr lang="en-US" sz="1800" dirty="0"/>
          </a:p>
          <a:p>
            <a:pPr lvl="1"/>
            <a:r>
              <a:rPr lang="en-US" sz="1800" dirty="0" smtClean="0"/>
              <a:t>Privately </a:t>
            </a:r>
            <a:r>
              <a:rPr lang="en-US" sz="1800" dirty="0"/>
              <a:t>owned vehicle shipments to, from, and between OCONUS locations; and </a:t>
            </a:r>
          </a:p>
          <a:p>
            <a:pPr lvl="1"/>
            <a:r>
              <a:rPr lang="en-US" sz="1800" dirty="0" smtClean="0"/>
              <a:t>Residential </a:t>
            </a:r>
            <a:r>
              <a:rPr lang="en-US" sz="1800" dirty="0"/>
              <a:t>sales conducted through the agency relocation services company home sale </a:t>
            </a:r>
            <a:r>
              <a:rPr lang="en-US" sz="1800" dirty="0" smtClean="0"/>
              <a:t>program</a:t>
            </a:r>
            <a:endParaRPr lang="en-US" sz="180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Civilian PCS Taxable </a:t>
            </a:r>
            <a:r>
              <a:rPr lang="en-US" dirty="0"/>
              <a:t>E</a:t>
            </a:r>
            <a:r>
              <a:rPr lang="en-US" dirty="0" smtClean="0"/>
              <a:t>ntitlements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081878"/>
              </p:ext>
            </p:extLst>
          </p:nvPr>
        </p:nvGraphicFramePr>
        <p:xfrm>
          <a:off x="228600" y="838200"/>
          <a:ext cx="8534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63788909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749370365"/>
                    </a:ext>
                  </a:extLst>
                </a:gridCol>
              </a:tblGrid>
              <a:tr h="351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Taxable Entitlements After the Tax Cuts and Jobs Act (TCJA)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0874794"/>
                  </a:ext>
                </a:extLst>
              </a:tr>
              <a:tr h="351063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Previously</a:t>
                      </a:r>
                      <a:r>
                        <a:rPr lang="en-US" baseline="0" dirty="0" smtClean="0"/>
                        <a:t> taxable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Additional taxable entitlements per TCJA: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59132"/>
                  </a:ext>
                </a:extLst>
              </a:tr>
            </a:tbl>
          </a:graphicData>
        </a:graphic>
      </p:graphicFrame>
      <p:sp>
        <p:nvSpPr>
          <p:cNvPr id="8" name="Content Placeholder 8"/>
          <p:cNvSpPr txBox="1">
            <a:spLocks/>
          </p:cNvSpPr>
          <p:nvPr/>
        </p:nvSpPr>
        <p:spPr>
          <a:xfrm>
            <a:off x="152400" y="6002908"/>
            <a:ext cx="9067800" cy="64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Note:  Tax withholding is required for taxable payments made directly to the employee or to a third party on the employee’s behalf.</a:t>
            </a:r>
          </a:p>
          <a:p>
            <a:pPr marL="0" indent="0">
              <a:buNone/>
            </a:pPr>
            <a:r>
              <a:rPr lang="en-US" sz="1200" dirty="0" smtClean="0"/>
              <a:t>Note:  Items such as TQSA, FTA, LQA, COLA and RAT are not moving expenses affected by TCJA.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25292"/>
              </p:ext>
            </p:extLst>
          </p:nvPr>
        </p:nvGraphicFramePr>
        <p:xfrm>
          <a:off x="228600" y="1600201"/>
          <a:ext cx="8534400" cy="43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363">
                  <a:extLst>
                    <a:ext uri="{9D8B030D-6E8A-4147-A177-3AD203B41FA5}">
                      <a16:colId xmlns:a16="http://schemas.microsoft.com/office/drawing/2014/main" val="3508756721"/>
                    </a:ext>
                  </a:extLst>
                </a:gridCol>
                <a:gridCol w="4258037">
                  <a:extLst>
                    <a:ext uri="{9D8B030D-6E8A-4147-A177-3AD203B41FA5}">
                      <a16:colId xmlns:a16="http://schemas.microsoft.com/office/drawing/2014/main" val="2539331773"/>
                    </a:ext>
                  </a:extLst>
                </a:gridCol>
              </a:tblGrid>
              <a:tr h="313377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route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meals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route lodging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546942"/>
                  </a:ext>
                </a:extLst>
              </a:tr>
              <a:tr h="5484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 diem, transportation for House-Hunting Trip</a:t>
                      </a:r>
                      <a:r>
                        <a:rPr lang="en-US" sz="1400" baseline="0" dirty="0" smtClean="0"/>
                        <a:t> (HHT)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Transportation to new PDS:  POV or Airfare</a:t>
                      </a:r>
                    </a:p>
                    <a:p>
                      <a:r>
                        <a:rPr lang="en-US" sz="1400" dirty="0" smtClean="0"/>
                        <a:t>(similar transportation expenses)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86751"/>
                  </a:ext>
                </a:extLst>
              </a:tr>
              <a:tr h="3810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Temporary</a:t>
                      </a:r>
                      <a:r>
                        <a:rPr lang="en-US" sz="1400" baseline="0" dirty="0" smtClean="0"/>
                        <a:t> Storage of HHG – beyond 30 days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Temporary Storage of HHG – first 30 days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76980"/>
                  </a:ext>
                </a:extLst>
              </a:tr>
              <a:tr h="385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Temporary Quarters Subsistence Expense (TQSE)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HHG shipment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513214"/>
                  </a:ext>
                </a:extLst>
              </a:tr>
              <a:tr h="5484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Residence Transactions: Sale of Home, Purchase</a:t>
                      </a:r>
                      <a:r>
                        <a:rPr lang="en-US" sz="1400" baseline="0" dirty="0" smtClean="0"/>
                        <a:t> of Home, Lease-breaking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POV</a:t>
                      </a:r>
                      <a:r>
                        <a:rPr lang="en-US" sz="1400" baseline="0" dirty="0" smtClean="0"/>
                        <a:t> shipment within CONUS only</a:t>
                      </a:r>
                      <a:endParaRPr lang="en-US" sz="14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605339"/>
                  </a:ext>
                </a:extLst>
              </a:tr>
              <a:tr h="548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HHG Storage/Non-Temporary Storage (CONUS)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Mobile Home shipment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903163"/>
                  </a:ext>
                </a:extLst>
              </a:tr>
              <a:tr h="326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Home Marketing Incentive Payment (HMIP)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166993"/>
                  </a:ext>
                </a:extLst>
              </a:tr>
              <a:tr h="3268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 Management Services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37898"/>
                  </a:ext>
                </a:extLst>
              </a:tr>
              <a:tr h="313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</a:t>
                      </a:r>
                      <a:r>
                        <a:rPr lang="en-US" sz="1400" baseline="0" dirty="0" smtClean="0"/>
                        <a:t> Expenses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543244"/>
                  </a:ext>
                </a:extLst>
              </a:tr>
              <a:tr h="313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Withholding Tax Allowance (WTA)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044733"/>
                  </a:ext>
                </a:extLst>
              </a:tr>
              <a:tr h="3133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Relocation Income Tax Allowance (RITA)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08934"/>
                  </a:ext>
                </a:extLst>
              </a:tr>
            </a:tbl>
          </a:graphicData>
        </a:graphic>
      </p:graphicFrame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55435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PCS orders issued prior to Jan 1, 2018 </a:t>
            </a:r>
            <a:r>
              <a:rPr lang="en-US" sz="2000" u="sng" dirty="0" smtClean="0"/>
              <a:t>and</a:t>
            </a:r>
            <a:r>
              <a:rPr lang="en-US" sz="2000" dirty="0" smtClean="0"/>
              <a:t> reimbursements received for that move in 2018</a:t>
            </a:r>
          </a:p>
          <a:p>
            <a:pPr lvl="1"/>
            <a:r>
              <a:rPr lang="en-US" sz="1800" dirty="0"/>
              <a:t>DFAS did not apply the TCJA to </a:t>
            </a:r>
            <a:r>
              <a:rPr lang="en-US" sz="1800" dirty="0" smtClean="0"/>
              <a:t>PCS reimbursements (pursuant </a:t>
            </a:r>
            <a:r>
              <a:rPr lang="en-US" sz="1800" dirty="0"/>
              <a:t>to the IRS </a:t>
            </a:r>
            <a:r>
              <a:rPr lang="en-US" sz="1800" dirty="0" smtClean="0"/>
              <a:t>Notice 2018-75)</a:t>
            </a:r>
          </a:p>
          <a:p>
            <a:pPr lvl="1"/>
            <a:r>
              <a:rPr lang="en-US" sz="1800" dirty="0"/>
              <a:t>Traveler will not owe a debt to DFAS for additional tax withholding on reimbursements paid by </a:t>
            </a:r>
            <a:r>
              <a:rPr lang="en-US" sz="1800" dirty="0" smtClean="0"/>
              <a:t>DFAS</a:t>
            </a:r>
            <a:endParaRPr lang="en-US" sz="1800" dirty="0"/>
          </a:p>
          <a:p>
            <a:pPr lvl="1"/>
            <a:r>
              <a:rPr lang="en-US" sz="1800" dirty="0"/>
              <a:t>Only moving expenses paid in 2018 that were taxable prior to the TCJA will be reflected as income on the Travel </a:t>
            </a:r>
            <a:r>
              <a:rPr lang="en-US" sz="1800" dirty="0" smtClean="0"/>
              <a:t>W2</a:t>
            </a:r>
          </a:p>
          <a:p>
            <a:pPr marL="804863" lvl="2" indent="0">
              <a:buNone/>
            </a:pPr>
            <a:endParaRPr lang="en-US" dirty="0" smtClean="0"/>
          </a:p>
          <a:p>
            <a:r>
              <a:rPr lang="en-US" sz="2000" dirty="0"/>
              <a:t>Direct payments of moving expenses to </a:t>
            </a:r>
            <a:r>
              <a:rPr lang="en-US" sz="2000" dirty="0" smtClean="0"/>
              <a:t>third party vendors </a:t>
            </a:r>
            <a:r>
              <a:rPr lang="en-US" sz="2000" dirty="0"/>
              <a:t>for temp storage </a:t>
            </a:r>
            <a:r>
              <a:rPr lang="en-US" sz="2000" u="sng" dirty="0"/>
              <a:t>over 30 days </a:t>
            </a:r>
            <a:r>
              <a:rPr lang="en-US" sz="2000" dirty="0"/>
              <a:t>may result in tax debts to the </a:t>
            </a:r>
            <a:r>
              <a:rPr lang="en-US" sz="2000" dirty="0" smtClean="0"/>
              <a:t>traveler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Civilian PCS Orders Issued </a:t>
            </a:r>
            <a:r>
              <a:rPr lang="en-US" u="sng" dirty="0" smtClean="0"/>
              <a:t>Prior to 2018 </a:t>
            </a:r>
            <a:endParaRPr lang="en-US" u="sng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Integrity - Service - Innovation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057400" cy="152400"/>
          </a:xfr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914399"/>
            <a:ext cx="8763000" cy="565708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Travel direct reimbursement claims </a:t>
            </a:r>
            <a:r>
              <a:rPr lang="en-US" sz="2000" dirty="0"/>
              <a:t>processed </a:t>
            </a:r>
            <a:r>
              <a:rPr lang="en-US" sz="2000" dirty="0" smtClean="0"/>
              <a:t>Jan </a:t>
            </a:r>
            <a:r>
              <a:rPr lang="en-US" sz="2000" dirty="0"/>
              <a:t>1 – </a:t>
            </a:r>
            <a:r>
              <a:rPr lang="en-US" sz="2000" dirty="0" smtClean="0"/>
              <a:t>Oct </a:t>
            </a:r>
            <a:r>
              <a:rPr lang="en-US" sz="2000" dirty="0"/>
              <a:t>29, 2018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axes </a:t>
            </a:r>
            <a:r>
              <a:rPr lang="en-US" sz="1800" dirty="0"/>
              <a:t>were not withheld from the claims in accordance with TCJA</a:t>
            </a:r>
          </a:p>
          <a:p>
            <a:pPr lvl="1"/>
            <a:r>
              <a:rPr lang="en-US" sz="1800" dirty="0"/>
              <a:t>After Oct 30 system change – DFAS calculated the tax withholding and remitted the proper amount to the IRS on the traveler’s behalf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Traveler owes DFAS for the amount of taxes remitted to the IRS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Debt </a:t>
            </a:r>
            <a:r>
              <a:rPr lang="en-US" sz="1600" dirty="0">
                <a:solidFill>
                  <a:schemeClr val="tx1"/>
                </a:solidFill>
              </a:rPr>
              <a:t>letters </a:t>
            </a:r>
            <a:r>
              <a:rPr lang="en-US" sz="1600" dirty="0" smtClean="0">
                <a:solidFill>
                  <a:schemeClr val="tx1"/>
                </a:solidFill>
              </a:rPr>
              <a:t>were issued to ~3500 </a:t>
            </a:r>
            <a:r>
              <a:rPr lang="en-US" sz="1600" dirty="0">
                <a:solidFill>
                  <a:schemeClr val="tx1"/>
                </a:solidFill>
              </a:rPr>
              <a:t>travelers the first week of </a:t>
            </a:r>
            <a:r>
              <a:rPr lang="en-US" sz="1600" dirty="0" smtClean="0">
                <a:solidFill>
                  <a:schemeClr val="tx1"/>
                </a:solidFill>
              </a:rPr>
              <a:t>February 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/>
              <a:t>2018 Travel W-2 </a:t>
            </a:r>
            <a:r>
              <a:rPr lang="en-US" sz="1800" dirty="0"/>
              <a:t>reflect the withholdings </a:t>
            </a:r>
            <a:r>
              <a:rPr lang="en-US" sz="1800" dirty="0" smtClean="0"/>
              <a:t>paid by DFAS </a:t>
            </a:r>
            <a:r>
              <a:rPr lang="en-US" sz="1800" dirty="0"/>
              <a:t>to the IRS</a:t>
            </a:r>
          </a:p>
          <a:p>
            <a:pPr marL="514350" lvl="1" indent="0">
              <a:buNone/>
            </a:pPr>
            <a:endParaRPr lang="en-US" sz="1800" dirty="0" smtClean="0"/>
          </a:p>
          <a:p>
            <a:r>
              <a:rPr lang="en-US" sz="2000" dirty="0"/>
              <a:t>Travel </a:t>
            </a:r>
            <a:r>
              <a:rPr lang="en-US" sz="2000" dirty="0" smtClean="0"/>
              <a:t>direct reimbursement claims </a:t>
            </a:r>
            <a:r>
              <a:rPr lang="en-US" sz="2000" dirty="0"/>
              <a:t>processed after </a:t>
            </a:r>
            <a:r>
              <a:rPr lang="en-US" sz="2000" dirty="0" smtClean="0"/>
              <a:t>Oct </a:t>
            </a:r>
            <a:r>
              <a:rPr lang="en-US" sz="2000" dirty="0"/>
              <a:t>29, 2018</a:t>
            </a:r>
          </a:p>
          <a:p>
            <a:pPr lvl="1"/>
            <a:r>
              <a:rPr lang="en-US" sz="1800" dirty="0"/>
              <a:t>Appropriate taxes were withheld from reimbursements per TCJA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No debt will be owed to </a:t>
            </a:r>
            <a:r>
              <a:rPr lang="en-US" sz="1800" dirty="0">
                <a:solidFill>
                  <a:schemeClr val="tx1"/>
                </a:solidFill>
              </a:rPr>
              <a:t>DFAS </a:t>
            </a:r>
            <a:r>
              <a:rPr lang="en-US" sz="1800" dirty="0" smtClean="0">
                <a:solidFill>
                  <a:schemeClr val="tx1"/>
                </a:solidFill>
              </a:rPr>
              <a:t>for additional tax withholdings </a:t>
            </a:r>
            <a:r>
              <a:rPr lang="en-US" sz="1800" u="sng" dirty="0" smtClean="0">
                <a:solidFill>
                  <a:schemeClr val="tx1"/>
                </a:solidFill>
              </a:rPr>
              <a:t>from reimbursements paid to the traveler </a:t>
            </a:r>
            <a:r>
              <a:rPr lang="en-US" sz="1800" dirty="0" smtClean="0">
                <a:solidFill>
                  <a:schemeClr val="tx1"/>
                </a:solidFill>
              </a:rPr>
              <a:t>by DFAS</a:t>
            </a:r>
          </a:p>
          <a:p>
            <a:pPr marL="804863" lvl="2" indent="0">
              <a:buNone/>
            </a:pPr>
            <a:endParaRPr lang="en-US" sz="16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ayments </a:t>
            </a:r>
            <a:r>
              <a:rPr lang="en-US" sz="2000" dirty="0"/>
              <a:t>of moving expenses to third party vendors</a:t>
            </a:r>
          </a:p>
          <a:p>
            <a:pPr lvl="1"/>
            <a:r>
              <a:rPr lang="en-US" sz="1800" dirty="0"/>
              <a:t>Temp Storage – taxes properly remitted to IRS and traveler owes amount to DFAS (no change to current process)</a:t>
            </a:r>
          </a:p>
          <a:p>
            <a:pPr lvl="1"/>
            <a:r>
              <a:rPr lang="en-US" sz="1800" dirty="0"/>
              <a:t>Other than temp storage – additional system change required and may result in corrected W-2 and tax debts to the </a:t>
            </a:r>
            <a:r>
              <a:rPr lang="en-US" sz="1800" dirty="0" smtClean="0"/>
              <a:t>traveler (example, HHG shipment)</a:t>
            </a:r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Civilian PCS Orders Issued </a:t>
            </a:r>
            <a:r>
              <a:rPr lang="en-US" u="sng" dirty="0" smtClean="0"/>
              <a:t>in 2018 </a:t>
            </a:r>
            <a:endParaRPr lang="en-US" u="sng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</p:spPr>
        <p:txBody>
          <a:bodyPr/>
          <a:lstStyle/>
          <a:p>
            <a:fld id="{F282ED63-F903-49E3-90B1-C22521C242F8}" type="datetime1">
              <a:rPr lang="en-US" smtClean="0">
                <a:solidFill>
                  <a:prstClr val="white"/>
                </a:solidFill>
              </a:rPr>
              <a:pPr/>
              <a:t>2/12/2019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AH_PowerPoint_Template_FY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s xmlns="f29c9cbf-560f-43c9-9244-3dc20307dddb" xsi:nil="true"/>
    <Official_x0020_Publication xmlns="f29c9cbf-560f-43c9-9244-3dc20307dddb">No</Official_x0020_Publication>
    <CategoryDescription xmlns="http://schemas.microsoft.com/sharepoint.v3" xsi:nil="true"/>
    <Effective xmlns="f29c9cbf-560f-43c9-9244-3dc20307dddb">2017-07-17T05:00:00+00:00</Effective>
    <TaxCatchAll xmlns="f29c9cbf-560f-43c9-9244-3dc20307dddb"/>
    <DFAS_x0020_Description xmlns="f29c9cbf-560f-43c9-9244-3dc20307dddb">DFAS PowerPoint Template</DFAS_x0020_Description>
    <EMail xmlns="http://schemas.microsoft.com/sharepoint/v3">loren.r.elks.civ@mail.mil</EMail>
    <ga678c29b9ae4a3bb9df7ef198f9aa4f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21bf7d61-4784-4321-b5c4-298677ca5af0</TermId>
        </TermInfo>
      </Terms>
    </ga678c29b9ae4a3bb9df7ef198f9aa4f>
    <f8d6e9a0a6b74e428281b72fcd1c9427 xmlns="f29c9cbf-560f-43c9-9244-3dc20307dddb">
      <Terms xmlns="http://schemas.microsoft.com/office/infopath/2007/PartnerControls"/>
    </f8d6e9a0a6b74e428281b72fcd1c9427>
    <i1410b95ab2e41569bbc3e652a9ddbdc xmlns="f29c9cbf-560f-43c9-9244-3dc20307dddb">
      <Terms xmlns="http://schemas.microsoft.com/office/infopath/2007/PartnerControls"/>
    </i1410b95ab2e41569bbc3e652a9ddbdc>
    <Expiration xmlns="f29c9cbf-560f-43c9-9244-3dc20307dddb">2018-07-17T05:00:00+00:00</Expiration>
    <b45c5db54e3f425cbceea5586bb54d74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FOUO</TermName>
          <TermId xmlns="http://schemas.microsoft.com/office/infopath/2007/PartnerControls">0e05ee91-4f24-4f05-a135-5eec5974272b</TermId>
        </TermInfo>
      </Terms>
    </b45c5db54e3f425cbceea5586bb54d74>
    <Owner xmlns="f29c9cbf-560f-43c9-9244-3dc20307dddb">
      <UserInfo>
        <DisplayName>Elks, Loren R CIV DFAS ZCT (US)</DisplayName>
        <AccountId>293</AccountId>
        <AccountType/>
      </UserInfo>
    </Owner>
    <c269273496714ee08f51dd13dc649cb8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b1e2baf1-6f73-46df-b394-6ad5f7feac43</TermId>
        </TermInfo>
      </Terms>
    </c269273496714ee08f51dd13dc649cb8>
    <df546e78ad984af4b54c5f3dbfd68f0c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Enterprise Communication Strategy</TermName>
          <TermId xmlns="http://schemas.microsoft.com/office/infopath/2007/PartnerControls">286be4c2-2a96-49f4-8600-a2744e74cd2a</TermId>
        </TermInfo>
      </Terms>
    </df546e78ad984af4b54c5f3dbfd68f0c>
    <oaf872338638480899543563041f1a88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Enterprise Communication Strategy</TermName>
          <TermId xmlns="http://schemas.microsoft.com/office/infopath/2007/PartnerControls">286be4c2-2a96-49f4-8600-a2744e74cd2a</TermId>
        </TermInfo>
      </Terms>
    </oaf872338638480899543563041f1a88>
    <DFAS_x0020_Title xmlns="f29c9cbf-560f-43c9-9244-3dc20307dddb">DFAS PowerPoint Template</DFAS_x0020_Titl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FAS Document" ma:contentTypeID="0x010100D8EAA762DF7ED04BA03B9D4ED53BE0640056617AE41A754842AEDDD55906C319BA" ma:contentTypeVersion="54" ma:contentTypeDescription="Base document type, includes: Title, Description, Keywords, Organizational Owner, Primary Audience, Content Site Specific, Document Type, DFAS Topic, DFAS Subtopic, Author, Email Address, Official Publication, Expiration Date, Owner, Info Label" ma:contentTypeScope="" ma:versionID="ba9df07e6de515ec2b73edb4a4f19b27">
  <xsd:schema xmlns:xsd="http://www.w3.org/2001/XMLSchema" xmlns:xs="http://www.w3.org/2001/XMLSchema" xmlns:p="http://schemas.microsoft.com/office/2006/metadata/properties" xmlns:ns1="http://schemas.microsoft.com/sharepoint/v3" xmlns:ns2="f29c9cbf-560f-43c9-9244-3dc20307dddb" xmlns:ns4="http://schemas.microsoft.com/sharepoint.v3" targetNamespace="http://schemas.microsoft.com/office/2006/metadata/properties" ma:root="true" ma:fieldsID="333151c6b02a88b5acbbb49112f0ba30" ns1:_="" ns2:_="" ns4:_="">
    <xsd:import namespace="http://schemas.microsoft.com/sharepoint/v3"/>
    <xsd:import namespace="f29c9cbf-560f-43c9-9244-3dc20307dddb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DFAS_x0020_Title"/>
                <xsd:element ref="ns2:DFAS_x0020_Description"/>
                <xsd:element ref="ns2:Authors" minOccurs="0"/>
                <xsd:element ref="ns1:EMail"/>
                <xsd:element ref="ns2:Owner"/>
                <xsd:element ref="ns2:Official_x0020_Publication"/>
                <xsd:element ref="ns2:Effective" minOccurs="0"/>
                <xsd:element ref="ns2:Expiration"/>
                <xsd:element ref="ns2:f8d6e9a0a6b74e428281b72fcd1c9427" minOccurs="0"/>
                <xsd:element ref="ns2:ga678c29b9ae4a3bb9df7ef198f9aa4f" minOccurs="0"/>
                <xsd:element ref="ns2:b45c5db54e3f425cbceea5586bb54d74" minOccurs="0"/>
                <xsd:element ref="ns2:c269273496714ee08f51dd13dc649cb8" minOccurs="0"/>
                <xsd:element ref="ns2:df546e78ad984af4b54c5f3dbfd68f0c" minOccurs="0"/>
                <xsd:element ref="ns2:oaf872338638480899543563041f1a88" minOccurs="0"/>
                <xsd:element ref="ns4:CategoryDescription" minOccurs="0"/>
                <xsd:element ref="ns2:TaxCatchAll" minOccurs="0"/>
                <xsd:element ref="ns2:TaxCatchAllLabel" minOccurs="0"/>
                <xsd:element ref="ns2:i1410b95ab2e41569bbc3e652a9ddbdc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" ma:index="11" ma:displayName="E-Mail" ma:internalName="EMail" ma:readOnly="false">
      <xsd:simpleType>
        <xsd:restriction base="dms:Text"/>
      </xsd:simpleType>
    </xsd:element>
    <xsd:element name="_dlc_Exempt" ma:index="34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c9cbf-560f-43c9-9244-3dc20307dddb" elementFormDefault="qualified">
    <xsd:import namespace="http://schemas.microsoft.com/office/2006/documentManagement/types"/>
    <xsd:import namespace="http://schemas.microsoft.com/office/infopath/2007/PartnerControls"/>
    <xsd:element name="DFAS_x0020_Title" ma:index="1" ma:displayName="DFAS Title" ma:internalName="DFAS_x0020_Title" ma:readOnly="false">
      <xsd:simpleType>
        <xsd:restriction base="dms:Text">
          <xsd:maxLength value="255"/>
        </xsd:restriction>
      </xsd:simpleType>
    </xsd:element>
    <xsd:element name="DFAS_x0020_Description" ma:index="2" ma:displayName="DFAS Description" ma:internalName="DFAS_x0020_Description" ma:readOnly="false">
      <xsd:simpleType>
        <xsd:restriction base="dms:Note">
          <xsd:maxLength value="255"/>
        </xsd:restriction>
      </xsd:simpleType>
    </xsd:element>
    <xsd:element name="Authors" ma:index="9" nillable="true" ma:displayName="Authors" ma:internalName="Authors">
      <xsd:simpleType>
        <xsd:restriction base="dms:Text">
          <xsd:maxLength value="255"/>
        </xsd:restriction>
      </xsd:simpleType>
    </xsd:element>
    <xsd:element name="Owner" ma:index="12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fficial_x0020_Publication" ma:index="13" ma:displayName="Official Publication" ma:default="No" ma:format="Dropdown" ma:internalName="Official_x0020_Publication" ma:readOnly="false">
      <xsd:simpleType>
        <xsd:restriction base="dms:Choice">
          <xsd:enumeration value="Yes"/>
          <xsd:enumeration value="No"/>
        </xsd:restriction>
      </xsd:simpleType>
    </xsd:element>
    <xsd:element name="Effective" ma:index="15" nillable="true" ma:displayName="Effective" ma:default="[today]" ma:format="DateOnly" ma:internalName="Effective">
      <xsd:simpleType>
        <xsd:restriction base="dms:DateTime"/>
      </xsd:simpleType>
    </xsd:element>
    <xsd:element name="Expiration" ma:index="16" ma:displayName="Expiration" ma:format="DateOnly" ma:internalName="Expiration">
      <xsd:simpleType>
        <xsd:restriction base="dms:DateTime"/>
      </xsd:simpleType>
    </xsd:element>
    <xsd:element name="f8d6e9a0a6b74e428281b72fcd1c9427" ma:index="19" nillable="true" ma:taxonomy="true" ma:internalName="f8d6e9a0a6b74e428281b72fcd1c9427" ma:taxonomyFieldName="Content_x0020_Site_x0020_Specific" ma:displayName="Content Site Specific" ma:default="" ma:fieldId="{f8d6e9a0-a6b7-4e42-8281-b72fcd1c9427}" ma:sspId="5cb87772-91e2-49fa-9181-38e0924436ec" ma:termSetId="b736506a-99a8-4be3-a323-ded2b14d64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678c29b9ae4a3bb9df7ef198f9aa4f" ma:index="21" ma:taxonomy="true" ma:internalName="ga678c29b9ae4a3bb9df7ef198f9aa4f" ma:taxonomyFieldName="Document_x0020_Type" ma:displayName="Document Type" ma:readOnly="false" ma:default="" ma:fieldId="{0a678c29-b9ae-4a3b-b9df-7ef198f9aa4f}" ma:sspId="5cb87772-91e2-49fa-9181-38e0924436ec" ma:termSetId="033bc6b1-963f-4f36-bedd-7baee79479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5c5db54e3f425cbceea5586bb54d74" ma:index="23" nillable="true" ma:taxonomy="true" ma:internalName="b45c5db54e3f425cbceea5586bb54d74" ma:taxonomyFieldName="Iinfo_x0020_Label" ma:displayName="Info Label" ma:readOnly="false" ma:default="1;#FOUO|0e05ee91-4f24-4f05-a135-5eec5974272b" ma:fieldId="{b45c5db5-4e3f-425c-bcee-a5586bb54d74}" ma:sspId="5cb87772-91e2-49fa-9181-38e0924436ec" ma:termSetId="6d2a4631-d5c1-4d38-889a-93e944c42f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69273496714ee08f51dd13dc649cb8" ma:index="24" ma:taxonomy="true" ma:internalName="c269273496714ee08f51dd13dc649cb8" ma:taxonomyFieldName="Organizational_x0020_Owner" ma:displayName="Organizational Owner" ma:readOnly="false" ma:default="" ma:fieldId="{c2692734-9671-4ee0-8f51-dd13dc649cb8}" ma:sspId="5cb87772-91e2-49fa-9181-38e0924436ec" ma:termSetId="601496aa-d947-4ab3-a82b-7341a22fc8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546e78ad984af4b54c5f3dbfd68f0c" ma:index="25" ma:taxonomy="true" ma:internalName="df546e78ad984af4b54c5f3dbfd68f0c" ma:taxonomyFieldName="DFAS_x0020_Topic" ma:displayName="DFAS Topic" ma:readOnly="false" ma:default="" ma:fieldId="{df546e78-ad98-4af4-b54c-5f3dbfd68f0c}" ma:sspId="5cb87772-91e2-49fa-9181-38e0924436ec" ma:termSetId="c7c30738-1090-4f00-bdbb-eafcc31479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f872338638480899543563041f1a88" ma:index="27" ma:taxonomy="true" ma:internalName="oaf872338638480899543563041f1a88" ma:taxonomyFieldName="DFAS_x0020_Subtopic" ma:displayName="DFAS Subtopic" ma:readOnly="false" ma:default="" ma:fieldId="{8af87233-8638-4808-9954-3563041f1a88}" ma:taxonomyMulti="true" ma:sspId="5cb87772-91e2-49fa-9181-38e0924436ec" ma:termSetId="c7c30738-1090-4f00-bdbb-eafcc31479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4f5cf792-8fb7-47b1-8a33-c1f5bae59e3e}" ma:internalName="TaxCatchAll" ma:showField="CatchAllData" ma:web="e8ee3de8-0ea4-48cc-8dc1-9bdf8935e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2" nillable="true" ma:displayName="Taxonomy Catch All Column1" ma:hidden="true" ma:list="{4f5cf792-8fb7-47b1-8a33-c1f5bae59e3e}" ma:internalName="TaxCatchAllLabel" ma:readOnly="true" ma:showField="CatchAllDataLabel" ma:web="e8ee3de8-0ea4-48cc-8dc1-9bdf8935e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1410b95ab2e41569bbc3e652a9ddbdc" ma:index="33" nillable="true" ma:taxonomy="true" ma:internalName="i1410b95ab2e41569bbc3e652a9ddbdc" ma:taxonomyFieldName="Primary_x0020_Audience" ma:displayName="Primary Audience" ma:default="" ma:fieldId="{21410b95-ab2e-4156-9bbc-3e652a9ddbdc}" ma:taxonomyMulti="true" ma:sspId="5cb87772-91e2-49fa-9181-38e0924436ec" ma:termSetId="89be196f-57bd-4392-8786-a425d2a83f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9" nillable="true" ma:displayName="Description" ma:hidden="true" ma:internalName="CategoryDescrip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cb87772-91e2-49fa-9181-38e0924436ec" ContentTypeId="0x010100D8EAA762DF7ED04BA03B9D4ED53BE064" PreviousValue="false"/>
</file>

<file path=customXml/item5.xml><?xml version="1.0" encoding="utf-8"?>
<?mso-contentType ?>
<p:Policy xmlns:p="office.server.policy" id="" local="true">
  <p:Name>DFAS Document</p:Name>
  <p:Description>Expiration policy for DFAS documents</p:Description>
  <p:Statement>Policy Statement</p:Statement>
  <p:PolicyItems>
    <p:PolicyItem featureId="Microsoft.Office.RecordsManagement.PolicyFeatures.Expiration" staticId="0x010100D8EAA762DF7ED04BA03B9D4ED53BE0640056617AE41A754842AEDDD55906C319BA|1262867588" UniqueId="a0babc09-defc-445f-b633-4ccbf8f270fe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Expiration</property>
                  <propertyId>27d7387a-1d69-43bb-8e8c-fe785efb1049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E08E6E24-45CC-4C2A-B9E2-E0C59884AA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A641A6-610F-4CA2-A745-5C81B5CC4F6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.v3"/>
    <ds:schemaRef ds:uri="f29c9cbf-560f-43c9-9244-3dc20307dd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B2C4F-C871-4E02-8687-A86CD8E12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9c9cbf-560f-43c9-9244-3dc20307dddb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148D7B-5D9C-46CE-B500-EDF6E32C3FC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5AA6E56-C2E0-4880-866B-556A478617EF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51217</TotalTime>
  <Words>2445</Words>
  <Application>Microsoft Office PowerPoint</Application>
  <PresentationFormat>On-screen Show (4:3)</PresentationFormat>
  <Paragraphs>422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Wingdings 2</vt:lpstr>
      <vt:lpstr>PSAH_PowerPoint_Template_FY14</vt:lpstr>
      <vt:lpstr>Content Slides</vt:lpstr>
      <vt:lpstr>Last Slide</vt:lpstr>
      <vt:lpstr>Civilian Permanent Change of Station Tax Law Changes</vt:lpstr>
      <vt:lpstr>Agenda</vt:lpstr>
      <vt:lpstr>Civilian PCS Tax Law Changes</vt:lpstr>
      <vt:lpstr>Civilian PCS – DFAS Customer Base </vt:lpstr>
      <vt:lpstr>Timeline of Events</vt:lpstr>
      <vt:lpstr>Non-Taxable Civilian PCS Entitlements</vt:lpstr>
      <vt:lpstr>Civilian PCS Taxable Entitlements</vt:lpstr>
      <vt:lpstr>Civilian PCS Orders Issued Prior to 2018 </vt:lpstr>
      <vt:lpstr>Civilian PCS Orders Issued in 2018 </vt:lpstr>
      <vt:lpstr>Civilian PCS Claims Paid On or After Oct 30, 2018</vt:lpstr>
      <vt:lpstr>2018 Civilian PCS Debts</vt:lpstr>
      <vt:lpstr>Third Party Payments </vt:lpstr>
      <vt:lpstr>Relocation Income Tax Allowance (RITA)</vt:lpstr>
      <vt:lpstr>Withholding Tax Allowance (WTA) </vt:lpstr>
      <vt:lpstr>PowerPoint Presentation</vt:lpstr>
      <vt:lpstr>Civ PCS – Sample Claim #1</vt:lpstr>
      <vt:lpstr>Civ PCS – Sample Claim #2</vt:lpstr>
      <vt:lpstr>Civ PCS – Sample Claim #3</vt:lpstr>
      <vt:lpstr>Civ PCS – Sample Claim #4</vt:lpstr>
      <vt:lpstr>Civ PCS – Sample Claim #5</vt:lpstr>
      <vt:lpstr>Resources</vt:lpstr>
      <vt:lpstr>Backup Slides</vt:lpstr>
      <vt:lpstr>PCS Order of Events (2018 notional)</vt:lpstr>
      <vt:lpstr>PCS Order of Events (2019 notional)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(2nd line if necessary)</dc:title>
  <dc:creator>ELKS, LOREN CIV DFAS</dc:creator>
  <cp:lastModifiedBy>Coppinger, Shannon M CIV DFAS ZC (US)</cp:lastModifiedBy>
  <cp:revision>548</cp:revision>
  <dcterms:modified xsi:type="dcterms:W3CDTF">2019-02-12T18:29:08Z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Primary Audience">
    <vt:lpwstr/>
  </property>
  <property fmtid="{D5CDD505-2E9C-101B-9397-08002B2CF9AE}" pid="4" name="ContentTypeId">
    <vt:lpwstr>0x010100D8EAA762DF7ED04BA03B9D4ED53BE0640056617AE41A754842AEDDD55906C319BA</vt:lpwstr>
  </property>
  <property fmtid="{D5CDD505-2E9C-101B-9397-08002B2CF9AE}" pid="5" name="DFAS Subtopic">
    <vt:lpwstr>83;#Enterprise Communication Strategy|286be4c2-2a96-49f4-8600-a2744e74cd2a</vt:lpwstr>
  </property>
  <property fmtid="{D5CDD505-2E9C-101B-9397-08002B2CF9AE}" pid="6" name="Content Site Specific">
    <vt:lpwstr/>
  </property>
  <property fmtid="{D5CDD505-2E9C-101B-9397-08002B2CF9AE}" pid="7" name="TaxKeywordTaxHTField">
    <vt:lpwstr/>
  </property>
  <property fmtid="{D5CDD505-2E9C-101B-9397-08002B2CF9AE}" pid="8" name="Iinfo Label">
    <vt:lpwstr>1;#FOUO|0e05ee91-4f24-4f05-a135-5eec5974272b</vt:lpwstr>
  </property>
  <property fmtid="{D5CDD505-2E9C-101B-9397-08002B2CF9AE}" pid="9" name="DFAS Topic">
    <vt:lpwstr>83;#Enterprise Communication Strategy|286be4c2-2a96-49f4-8600-a2744e74cd2a</vt:lpwstr>
  </property>
  <property fmtid="{D5CDD505-2E9C-101B-9397-08002B2CF9AE}" pid="10" name="Organizational Owner">
    <vt:lpwstr>120;#Corporate Communications|b1e2baf1-6f73-46df-b394-6ad5f7feac43</vt:lpwstr>
  </property>
  <property fmtid="{D5CDD505-2E9C-101B-9397-08002B2CF9AE}" pid="11" name="Document Type">
    <vt:lpwstr>45;#Template|21bf7d61-4784-4321-b5c4-298677ca5af0</vt:lpwstr>
  </property>
</Properties>
</file>